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89" r:id="rId2"/>
    <p:sldId id="453" r:id="rId3"/>
    <p:sldId id="454" r:id="rId4"/>
    <p:sldId id="455" r:id="rId5"/>
    <p:sldId id="457" r:id="rId6"/>
    <p:sldId id="469" r:id="rId7"/>
    <p:sldId id="409" r:id="rId8"/>
    <p:sldId id="418" r:id="rId9"/>
    <p:sldId id="410" r:id="rId10"/>
    <p:sldId id="411" r:id="rId11"/>
    <p:sldId id="412" r:id="rId12"/>
    <p:sldId id="413" r:id="rId13"/>
    <p:sldId id="414" r:id="rId14"/>
    <p:sldId id="416" r:id="rId15"/>
    <p:sldId id="417" r:id="rId16"/>
    <p:sldId id="470" r:id="rId17"/>
  </p:sldIdLst>
  <p:sldSz cx="9144000" cy="6858000" type="screen4x3"/>
  <p:notesSz cx="6669088" cy="97536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7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58585A"/>
    <a:srgbClr val="FFFFFF"/>
    <a:srgbClr val="FFCCCC"/>
    <a:srgbClr val="EEEEEE"/>
    <a:srgbClr val="1F497D"/>
    <a:srgbClr val="FFFF00"/>
    <a:srgbClr val="1F4B7D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54" autoAdjust="0"/>
    <p:restoredTop sz="84639" autoAdjust="0"/>
  </p:normalViewPr>
  <p:slideViewPr>
    <p:cSldViewPr>
      <p:cViewPr>
        <p:scale>
          <a:sx n="75" d="100"/>
          <a:sy n="75" d="100"/>
        </p:scale>
        <p:origin x="-966" y="-66"/>
      </p:cViewPr>
      <p:guideLst>
        <p:guide orient="horz" pos="678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307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8E173-BF95-4680-BADC-7F1CEDC7687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404A5E-246D-4EF6-81D1-7CC6CEB9E6E0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dirty="0" smtClean="0"/>
            <a:t>МЭК</a:t>
          </a:r>
          <a:endParaRPr lang="en-US" sz="2000" dirty="0"/>
        </a:p>
      </dgm:t>
    </dgm:pt>
    <dgm:pt modelId="{3ADEAE52-F882-49DA-B9E2-143945B9FB49}" type="parTrans" cxnId="{919F6967-6C1E-47BB-8082-E5FC8ED87832}">
      <dgm:prSet/>
      <dgm:spPr/>
      <dgm:t>
        <a:bodyPr/>
        <a:lstStyle/>
        <a:p>
          <a:endParaRPr lang="en-US" sz="3200"/>
        </a:p>
      </dgm:t>
    </dgm:pt>
    <dgm:pt modelId="{F454B405-5287-4010-8E74-87908BBC752E}" type="sibTrans" cxnId="{919F6967-6C1E-47BB-8082-E5FC8ED87832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800"/>
        </a:p>
      </dgm:t>
    </dgm:pt>
    <dgm:pt modelId="{282734C1-DD67-412A-A33A-C54A986FBE69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300" dirty="0" smtClean="0">
              <a:solidFill>
                <a:schemeClr val="tx1"/>
              </a:solidFill>
            </a:rPr>
            <a:t>Европейский НК</a:t>
          </a:r>
          <a:endParaRPr lang="en-US" sz="1300" dirty="0">
            <a:solidFill>
              <a:schemeClr val="tx1"/>
            </a:solidFill>
          </a:endParaRPr>
        </a:p>
      </dgm:t>
    </dgm:pt>
    <dgm:pt modelId="{73648294-393F-4B17-83DD-92D3076A831C}" type="parTrans" cxnId="{DD89C6F1-FCB7-4482-8110-A3DD23F5732F}">
      <dgm:prSet/>
      <dgm:spPr/>
      <dgm:t>
        <a:bodyPr/>
        <a:lstStyle/>
        <a:p>
          <a:endParaRPr lang="en-US" sz="3200"/>
        </a:p>
      </dgm:t>
    </dgm:pt>
    <dgm:pt modelId="{95D91727-106D-4B43-9822-A9F0D7052698}" type="sibTrans" cxnId="{DD89C6F1-FCB7-4482-8110-A3DD23F5732F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800"/>
        </a:p>
      </dgm:t>
    </dgm:pt>
    <dgm:pt modelId="{D5D4DDDC-8B58-4E50-9E6C-AF4AC812204E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 lIns="0" tIns="0" rIns="0" bIns="0"/>
        <a:lstStyle/>
        <a:p>
          <a:r>
            <a:rPr lang="ru-RU" sz="1200" dirty="0" smtClean="0">
              <a:solidFill>
                <a:schemeClr val="tx1"/>
              </a:solidFill>
            </a:rPr>
            <a:t>СЕНЭЛЕК</a:t>
          </a:r>
          <a:endParaRPr lang="en-US" sz="1200" dirty="0">
            <a:solidFill>
              <a:schemeClr val="tx1"/>
            </a:solidFill>
          </a:endParaRPr>
        </a:p>
      </dgm:t>
    </dgm:pt>
    <dgm:pt modelId="{B31CC779-6873-4237-8CB8-505FC33007ED}" type="parTrans" cxnId="{73DC4F2E-7B15-4484-9962-A1D842228CDF}">
      <dgm:prSet/>
      <dgm:spPr/>
      <dgm:t>
        <a:bodyPr/>
        <a:lstStyle/>
        <a:p>
          <a:endParaRPr lang="en-US" sz="3200"/>
        </a:p>
      </dgm:t>
    </dgm:pt>
    <dgm:pt modelId="{32B1E0F5-2898-4DAE-8F96-0D66D639A3B4}" type="sibTrans" cxnId="{73DC4F2E-7B15-4484-9962-A1D842228CDF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1800"/>
        </a:p>
      </dgm:t>
    </dgm:pt>
    <dgm:pt modelId="{32CEC0DC-5341-42BA-8176-6573486E47D1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 lIns="0" tIns="0" rIns="0" bIns="0"/>
        <a:lstStyle/>
        <a:p>
          <a:r>
            <a:rPr lang="ru-RU" sz="1200" dirty="0" smtClean="0">
              <a:solidFill>
                <a:schemeClr val="tx1"/>
              </a:solidFill>
            </a:rPr>
            <a:t>СЕНЭЛЕК</a:t>
          </a:r>
          <a:endParaRPr lang="en-US" sz="1200" dirty="0">
            <a:solidFill>
              <a:schemeClr val="tx1"/>
            </a:solidFill>
          </a:endParaRPr>
        </a:p>
      </dgm:t>
    </dgm:pt>
    <dgm:pt modelId="{584E93F4-C6BC-44FD-813B-358F71AEFA68}" type="parTrans" cxnId="{56438F31-69C7-4AD4-8003-1B5999A99441}">
      <dgm:prSet/>
      <dgm:spPr/>
      <dgm:t>
        <a:bodyPr/>
        <a:lstStyle/>
        <a:p>
          <a:endParaRPr lang="en-US" sz="3200"/>
        </a:p>
      </dgm:t>
    </dgm:pt>
    <dgm:pt modelId="{30BF86C3-E6C6-4E98-A454-3B0F49A98679}" type="sibTrans" cxnId="{56438F31-69C7-4AD4-8003-1B5999A99441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endParaRPr lang="en-US" sz="1800"/>
        </a:p>
      </dgm:t>
    </dgm:pt>
    <dgm:pt modelId="{356A9591-855A-4BFF-B331-2606585BFD30}" type="pres">
      <dgm:prSet presAssocID="{3AD8E173-BF95-4680-BADC-7F1CEDC7687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E806815-11EF-4C53-A750-9A36C36216BA}" type="pres">
      <dgm:prSet presAssocID="{6B404A5E-246D-4EF6-81D1-7CC6CEB9E6E0}" presName="node" presStyleLbl="node1" presStyleIdx="0" presStyleCnt="4" custRadScaleRad="1011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E6D759-93A8-4E8A-9C89-7F0089B07556}" type="pres">
      <dgm:prSet presAssocID="{F454B405-5287-4010-8E74-87908BBC752E}" presName="sibTrans" presStyleLbl="sibTrans2D1" presStyleIdx="0" presStyleCnt="4"/>
      <dgm:spPr/>
      <dgm:t>
        <a:bodyPr/>
        <a:lstStyle/>
        <a:p>
          <a:endParaRPr lang="de-DE"/>
        </a:p>
      </dgm:t>
    </dgm:pt>
    <dgm:pt modelId="{7314B738-2BA7-4FE5-937D-66EA84B2F413}" type="pres">
      <dgm:prSet presAssocID="{F454B405-5287-4010-8E74-87908BBC752E}" presName="connectorText" presStyleLbl="sibTrans2D1" presStyleIdx="0" presStyleCnt="4"/>
      <dgm:spPr/>
      <dgm:t>
        <a:bodyPr/>
        <a:lstStyle/>
        <a:p>
          <a:endParaRPr lang="de-DE"/>
        </a:p>
      </dgm:t>
    </dgm:pt>
    <dgm:pt modelId="{222FCA9F-D8CF-4F7D-B349-7238BD4D86BB}" type="pres">
      <dgm:prSet presAssocID="{32CEC0DC-5341-42BA-8176-6573486E47D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3C7EB-B7F5-405A-AAAD-554D7788D09D}" type="pres">
      <dgm:prSet presAssocID="{30BF86C3-E6C6-4E98-A454-3B0F49A98679}" presName="sibTrans" presStyleLbl="sibTrans2D1" presStyleIdx="1" presStyleCnt="4"/>
      <dgm:spPr/>
      <dgm:t>
        <a:bodyPr/>
        <a:lstStyle/>
        <a:p>
          <a:endParaRPr lang="de-DE"/>
        </a:p>
      </dgm:t>
    </dgm:pt>
    <dgm:pt modelId="{52672CA2-5CBE-4603-BCA1-70BC794AE134}" type="pres">
      <dgm:prSet presAssocID="{30BF86C3-E6C6-4E98-A454-3B0F49A98679}" presName="connectorText" presStyleLbl="sibTrans2D1" presStyleIdx="1" presStyleCnt="4"/>
      <dgm:spPr/>
      <dgm:t>
        <a:bodyPr/>
        <a:lstStyle/>
        <a:p>
          <a:endParaRPr lang="de-DE"/>
        </a:p>
      </dgm:t>
    </dgm:pt>
    <dgm:pt modelId="{974A1C30-2017-4913-BCFB-EFF9DAF5B4E7}" type="pres">
      <dgm:prSet presAssocID="{282734C1-DD67-412A-A33A-C54A986FBE6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79F89-2794-4E3B-826F-BE6DBCC32184}" type="pres">
      <dgm:prSet presAssocID="{95D91727-106D-4B43-9822-A9F0D7052698}" presName="sibTrans" presStyleLbl="sibTrans2D1" presStyleIdx="2" presStyleCnt="4"/>
      <dgm:spPr/>
      <dgm:t>
        <a:bodyPr/>
        <a:lstStyle/>
        <a:p>
          <a:endParaRPr lang="de-DE"/>
        </a:p>
      </dgm:t>
    </dgm:pt>
    <dgm:pt modelId="{F4E660E9-C3D5-4A59-AE68-3E40EB4ACB8A}" type="pres">
      <dgm:prSet presAssocID="{95D91727-106D-4B43-9822-A9F0D7052698}" presName="connectorText" presStyleLbl="sibTrans2D1" presStyleIdx="2" presStyleCnt="4"/>
      <dgm:spPr/>
      <dgm:t>
        <a:bodyPr/>
        <a:lstStyle/>
        <a:p>
          <a:endParaRPr lang="de-DE"/>
        </a:p>
      </dgm:t>
    </dgm:pt>
    <dgm:pt modelId="{8C88EFA8-EA40-4FF3-BE1F-D66A6D8F2702}" type="pres">
      <dgm:prSet presAssocID="{D5D4DDDC-8B58-4E50-9E6C-AF4AC812204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ED75E-B469-4D08-A3BA-DC3F3EC1DB77}" type="pres">
      <dgm:prSet presAssocID="{32B1E0F5-2898-4DAE-8F96-0D66D639A3B4}" presName="sibTrans" presStyleLbl="sibTrans2D1" presStyleIdx="3" presStyleCnt="4"/>
      <dgm:spPr/>
      <dgm:t>
        <a:bodyPr/>
        <a:lstStyle/>
        <a:p>
          <a:endParaRPr lang="de-DE"/>
        </a:p>
      </dgm:t>
    </dgm:pt>
    <dgm:pt modelId="{2FDB96DA-7BB8-4257-97D6-C9A468914920}" type="pres">
      <dgm:prSet presAssocID="{32B1E0F5-2898-4DAE-8F96-0D66D639A3B4}" presName="connectorText" presStyleLbl="sibTrans2D1" presStyleIdx="3" presStyleCnt="4"/>
      <dgm:spPr/>
      <dgm:t>
        <a:bodyPr/>
        <a:lstStyle/>
        <a:p>
          <a:endParaRPr lang="de-DE"/>
        </a:p>
      </dgm:t>
    </dgm:pt>
  </dgm:ptLst>
  <dgm:cxnLst>
    <dgm:cxn modelId="{DD89C6F1-FCB7-4482-8110-A3DD23F5732F}" srcId="{3AD8E173-BF95-4680-BADC-7F1CEDC7687E}" destId="{282734C1-DD67-412A-A33A-C54A986FBE69}" srcOrd="2" destOrd="0" parTransId="{73648294-393F-4B17-83DD-92D3076A831C}" sibTransId="{95D91727-106D-4B43-9822-A9F0D7052698}"/>
    <dgm:cxn modelId="{54DC9B97-1246-4288-87E1-E654C6FF4663}" type="presOf" srcId="{F454B405-5287-4010-8E74-87908BBC752E}" destId="{7314B738-2BA7-4FE5-937D-66EA84B2F413}" srcOrd="1" destOrd="0" presId="urn:microsoft.com/office/officeart/2005/8/layout/cycle2"/>
    <dgm:cxn modelId="{CEA09292-6111-4A3E-ABF9-8C920DE3CB72}" type="presOf" srcId="{32CEC0DC-5341-42BA-8176-6573486E47D1}" destId="{222FCA9F-D8CF-4F7D-B349-7238BD4D86BB}" srcOrd="0" destOrd="0" presId="urn:microsoft.com/office/officeart/2005/8/layout/cycle2"/>
    <dgm:cxn modelId="{ED40754E-D280-4417-A540-82897546774A}" type="presOf" srcId="{D5D4DDDC-8B58-4E50-9E6C-AF4AC812204E}" destId="{8C88EFA8-EA40-4FF3-BE1F-D66A6D8F2702}" srcOrd="0" destOrd="0" presId="urn:microsoft.com/office/officeart/2005/8/layout/cycle2"/>
    <dgm:cxn modelId="{43FD5B11-C332-4DB2-9557-BE3B1CC876EC}" type="presOf" srcId="{282734C1-DD67-412A-A33A-C54A986FBE69}" destId="{974A1C30-2017-4913-BCFB-EFF9DAF5B4E7}" srcOrd="0" destOrd="0" presId="urn:microsoft.com/office/officeart/2005/8/layout/cycle2"/>
    <dgm:cxn modelId="{919F6967-6C1E-47BB-8082-E5FC8ED87832}" srcId="{3AD8E173-BF95-4680-BADC-7F1CEDC7687E}" destId="{6B404A5E-246D-4EF6-81D1-7CC6CEB9E6E0}" srcOrd="0" destOrd="0" parTransId="{3ADEAE52-F882-49DA-B9E2-143945B9FB49}" sibTransId="{F454B405-5287-4010-8E74-87908BBC752E}"/>
    <dgm:cxn modelId="{22B5ECA7-B522-4BA8-8FF3-5629CF2F2E0B}" type="presOf" srcId="{95D91727-106D-4B43-9822-A9F0D7052698}" destId="{59579F89-2794-4E3B-826F-BE6DBCC32184}" srcOrd="0" destOrd="0" presId="urn:microsoft.com/office/officeart/2005/8/layout/cycle2"/>
    <dgm:cxn modelId="{7C8C4E87-7D48-48BB-9A0E-B651F45ECBB8}" type="presOf" srcId="{6B404A5E-246D-4EF6-81D1-7CC6CEB9E6E0}" destId="{FE806815-11EF-4C53-A750-9A36C36216BA}" srcOrd="0" destOrd="0" presId="urn:microsoft.com/office/officeart/2005/8/layout/cycle2"/>
    <dgm:cxn modelId="{73DC4F2E-7B15-4484-9962-A1D842228CDF}" srcId="{3AD8E173-BF95-4680-BADC-7F1CEDC7687E}" destId="{D5D4DDDC-8B58-4E50-9E6C-AF4AC812204E}" srcOrd="3" destOrd="0" parTransId="{B31CC779-6873-4237-8CB8-505FC33007ED}" sibTransId="{32B1E0F5-2898-4DAE-8F96-0D66D639A3B4}"/>
    <dgm:cxn modelId="{D8E86828-2BB6-4437-9528-C40F0939E8E0}" type="presOf" srcId="{3AD8E173-BF95-4680-BADC-7F1CEDC7687E}" destId="{356A9591-855A-4BFF-B331-2606585BFD30}" srcOrd="0" destOrd="0" presId="urn:microsoft.com/office/officeart/2005/8/layout/cycle2"/>
    <dgm:cxn modelId="{6F239350-C3EF-4865-B0AF-008FC0E2F47D}" type="presOf" srcId="{32B1E0F5-2898-4DAE-8F96-0D66D639A3B4}" destId="{2FDB96DA-7BB8-4257-97D6-C9A468914920}" srcOrd="1" destOrd="0" presId="urn:microsoft.com/office/officeart/2005/8/layout/cycle2"/>
    <dgm:cxn modelId="{43523804-1817-4670-88F8-96EBE88D91B6}" type="presOf" srcId="{30BF86C3-E6C6-4E98-A454-3B0F49A98679}" destId="{52672CA2-5CBE-4603-BCA1-70BC794AE134}" srcOrd="1" destOrd="0" presId="urn:microsoft.com/office/officeart/2005/8/layout/cycle2"/>
    <dgm:cxn modelId="{42B0E0AB-615E-4FA9-B93F-F555CDE27CC1}" type="presOf" srcId="{F454B405-5287-4010-8E74-87908BBC752E}" destId="{C2E6D759-93A8-4E8A-9C89-7F0089B07556}" srcOrd="0" destOrd="0" presId="urn:microsoft.com/office/officeart/2005/8/layout/cycle2"/>
    <dgm:cxn modelId="{1F641633-5337-4362-B12F-19CE1A2DF7AD}" type="presOf" srcId="{95D91727-106D-4B43-9822-A9F0D7052698}" destId="{F4E660E9-C3D5-4A59-AE68-3E40EB4ACB8A}" srcOrd="1" destOrd="0" presId="urn:microsoft.com/office/officeart/2005/8/layout/cycle2"/>
    <dgm:cxn modelId="{56438F31-69C7-4AD4-8003-1B5999A99441}" srcId="{3AD8E173-BF95-4680-BADC-7F1CEDC7687E}" destId="{32CEC0DC-5341-42BA-8176-6573486E47D1}" srcOrd="1" destOrd="0" parTransId="{584E93F4-C6BC-44FD-813B-358F71AEFA68}" sibTransId="{30BF86C3-E6C6-4E98-A454-3B0F49A98679}"/>
    <dgm:cxn modelId="{FA5C9C02-EA67-482A-A775-36FFEC6CFA20}" type="presOf" srcId="{30BF86C3-E6C6-4E98-A454-3B0F49A98679}" destId="{F253C7EB-B7F5-405A-AAAD-554D7788D09D}" srcOrd="0" destOrd="0" presId="urn:microsoft.com/office/officeart/2005/8/layout/cycle2"/>
    <dgm:cxn modelId="{53D6859D-5466-4DE8-A704-2AADA2ACD62C}" type="presOf" srcId="{32B1E0F5-2898-4DAE-8F96-0D66D639A3B4}" destId="{BFDED75E-B469-4D08-A3BA-DC3F3EC1DB77}" srcOrd="0" destOrd="0" presId="urn:microsoft.com/office/officeart/2005/8/layout/cycle2"/>
    <dgm:cxn modelId="{70862084-5DBA-46C0-A84F-FF4F277C95DB}" type="presParOf" srcId="{356A9591-855A-4BFF-B331-2606585BFD30}" destId="{FE806815-11EF-4C53-A750-9A36C36216BA}" srcOrd="0" destOrd="0" presId="urn:microsoft.com/office/officeart/2005/8/layout/cycle2"/>
    <dgm:cxn modelId="{7FBACBDB-20CC-4029-9513-199E97363DCB}" type="presParOf" srcId="{356A9591-855A-4BFF-B331-2606585BFD30}" destId="{C2E6D759-93A8-4E8A-9C89-7F0089B07556}" srcOrd="1" destOrd="0" presId="urn:microsoft.com/office/officeart/2005/8/layout/cycle2"/>
    <dgm:cxn modelId="{B1DD2FA2-483B-4199-A210-123B8C7D4D99}" type="presParOf" srcId="{C2E6D759-93A8-4E8A-9C89-7F0089B07556}" destId="{7314B738-2BA7-4FE5-937D-66EA84B2F413}" srcOrd="0" destOrd="0" presId="urn:microsoft.com/office/officeart/2005/8/layout/cycle2"/>
    <dgm:cxn modelId="{8BEFA6FF-FC24-44F7-9B71-3962D4B328AF}" type="presParOf" srcId="{356A9591-855A-4BFF-B331-2606585BFD30}" destId="{222FCA9F-D8CF-4F7D-B349-7238BD4D86BB}" srcOrd="2" destOrd="0" presId="urn:microsoft.com/office/officeart/2005/8/layout/cycle2"/>
    <dgm:cxn modelId="{0E6E9FA9-DF9A-4D1D-A44B-AFC1B33ECDEC}" type="presParOf" srcId="{356A9591-855A-4BFF-B331-2606585BFD30}" destId="{F253C7EB-B7F5-405A-AAAD-554D7788D09D}" srcOrd="3" destOrd="0" presId="urn:microsoft.com/office/officeart/2005/8/layout/cycle2"/>
    <dgm:cxn modelId="{D91D9824-EFE5-40D8-82E5-26CC9B5AAE8D}" type="presParOf" srcId="{F253C7EB-B7F5-405A-AAAD-554D7788D09D}" destId="{52672CA2-5CBE-4603-BCA1-70BC794AE134}" srcOrd="0" destOrd="0" presId="urn:microsoft.com/office/officeart/2005/8/layout/cycle2"/>
    <dgm:cxn modelId="{A249DE10-C8A2-4650-9F01-8A1174E465CC}" type="presParOf" srcId="{356A9591-855A-4BFF-B331-2606585BFD30}" destId="{974A1C30-2017-4913-BCFB-EFF9DAF5B4E7}" srcOrd="4" destOrd="0" presId="urn:microsoft.com/office/officeart/2005/8/layout/cycle2"/>
    <dgm:cxn modelId="{5171C5C7-5E20-4FDE-AA6E-FB5C1D3CEBC2}" type="presParOf" srcId="{356A9591-855A-4BFF-B331-2606585BFD30}" destId="{59579F89-2794-4E3B-826F-BE6DBCC32184}" srcOrd="5" destOrd="0" presId="urn:microsoft.com/office/officeart/2005/8/layout/cycle2"/>
    <dgm:cxn modelId="{729727B1-47D3-4154-8FA3-70D89AE9802B}" type="presParOf" srcId="{59579F89-2794-4E3B-826F-BE6DBCC32184}" destId="{F4E660E9-C3D5-4A59-AE68-3E40EB4ACB8A}" srcOrd="0" destOrd="0" presId="urn:microsoft.com/office/officeart/2005/8/layout/cycle2"/>
    <dgm:cxn modelId="{8B0BAB92-8CBD-48BD-AE54-94C4F3F17736}" type="presParOf" srcId="{356A9591-855A-4BFF-B331-2606585BFD30}" destId="{8C88EFA8-EA40-4FF3-BE1F-D66A6D8F2702}" srcOrd="6" destOrd="0" presId="urn:microsoft.com/office/officeart/2005/8/layout/cycle2"/>
    <dgm:cxn modelId="{C0D4BE45-49FC-4583-87AE-D9E08CBE81FC}" type="presParOf" srcId="{356A9591-855A-4BFF-B331-2606585BFD30}" destId="{BFDED75E-B469-4D08-A3BA-DC3F3EC1DB77}" srcOrd="7" destOrd="0" presId="urn:microsoft.com/office/officeart/2005/8/layout/cycle2"/>
    <dgm:cxn modelId="{62224CB5-6CAD-487D-BD51-13FFCA8CDFE4}" type="presParOf" srcId="{BFDED75E-B469-4D08-A3BA-DC3F3EC1DB77}" destId="{2FDB96DA-7BB8-4257-97D6-C9A46891492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806815-11EF-4C53-A750-9A36C36216BA}">
      <dsp:nvSpPr>
        <dsp:cNvPr id="0" name=""/>
        <dsp:cNvSpPr/>
      </dsp:nvSpPr>
      <dsp:spPr>
        <a:xfrm>
          <a:off x="2279758" y="0"/>
          <a:ext cx="1129115" cy="1129115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МЭК</a:t>
          </a:r>
          <a:endParaRPr lang="en-US" sz="2000" kern="1200" dirty="0"/>
        </a:p>
      </dsp:txBody>
      <dsp:txXfrm>
        <a:off x="2445113" y="165355"/>
        <a:ext cx="798405" cy="798405"/>
      </dsp:txXfrm>
    </dsp:sp>
    <dsp:sp modelId="{C2E6D759-93A8-4E8A-9C89-7F0089B07556}">
      <dsp:nvSpPr>
        <dsp:cNvPr id="0" name=""/>
        <dsp:cNvSpPr/>
      </dsp:nvSpPr>
      <dsp:spPr>
        <a:xfrm rot="2702314">
          <a:off x="3287259" y="967828"/>
          <a:ext cx="300132" cy="381076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300466" y="1012188"/>
        <a:ext cx="210092" cy="228646"/>
      </dsp:txXfrm>
    </dsp:sp>
    <dsp:sp modelId="{222FCA9F-D8CF-4F7D-B349-7238BD4D86BB}">
      <dsp:nvSpPr>
        <dsp:cNvPr id="0" name=""/>
        <dsp:cNvSpPr/>
      </dsp:nvSpPr>
      <dsp:spPr>
        <a:xfrm>
          <a:off x="3477782" y="1199638"/>
          <a:ext cx="1129115" cy="1129115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СЕНЭЛЕК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643137" y="1364993"/>
        <a:ext cx="798405" cy="798405"/>
      </dsp:txXfrm>
    </dsp:sp>
    <dsp:sp modelId="{F253C7EB-B7F5-405A-AAAD-554D7788D09D}">
      <dsp:nvSpPr>
        <dsp:cNvPr id="0" name=""/>
        <dsp:cNvSpPr/>
      </dsp:nvSpPr>
      <dsp:spPr>
        <a:xfrm rot="8100000">
          <a:off x="3299558" y="2166675"/>
          <a:ext cx="299527" cy="381076"/>
        </a:xfrm>
        <a:prstGeom prst="rightArrow">
          <a:avLst>
            <a:gd name="adj1" fmla="val 60000"/>
            <a:gd name="adj2" fmla="val 50000"/>
          </a:avLst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path path="circle">
            <a:fillToRect t="100000" r="100000"/>
          </a:path>
          <a:tileRect l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376257" y="2211120"/>
        <a:ext cx="209669" cy="228646"/>
      </dsp:txXfrm>
    </dsp:sp>
    <dsp:sp modelId="{974A1C30-2017-4913-BCFB-EFF9DAF5B4E7}">
      <dsp:nvSpPr>
        <dsp:cNvPr id="0" name=""/>
        <dsp:cNvSpPr/>
      </dsp:nvSpPr>
      <dsp:spPr>
        <a:xfrm>
          <a:off x="2279758" y="2397662"/>
          <a:ext cx="1129115" cy="1129115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Европейский НК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2445113" y="2563017"/>
        <a:ext cx="798405" cy="798405"/>
      </dsp:txXfrm>
    </dsp:sp>
    <dsp:sp modelId="{59579F89-2794-4E3B-826F-BE6DBCC32184}">
      <dsp:nvSpPr>
        <dsp:cNvPr id="0" name=""/>
        <dsp:cNvSpPr/>
      </dsp:nvSpPr>
      <dsp:spPr>
        <a:xfrm rot="13500000">
          <a:off x="2101534" y="2178664"/>
          <a:ext cx="299527" cy="381076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2178233" y="2286649"/>
        <a:ext cx="209669" cy="228646"/>
      </dsp:txXfrm>
    </dsp:sp>
    <dsp:sp modelId="{8C88EFA8-EA40-4FF3-BE1F-D66A6D8F2702}">
      <dsp:nvSpPr>
        <dsp:cNvPr id="0" name=""/>
        <dsp:cNvSpPr/>
      </dsp:nvSpPr>
      <dsp:spPr>
        <a:xfrm>
          <a:off x="1081733" y="1199638"/>
          <a:ext cx="1129115" cy="1129115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СЕНЭЛЕК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247088" y="1364993"/>
        <a:ext cx="798405" cy="798405"/>
      </dsp:txXfrm>
    </dsp:sp>
    <dsp:sp modelId="{BFDED75E-B469-4D08-A3BA-DC3F3EC1DB77}">
      <dsp:nvSpPr>
        <dsp:cNvPr id="0" name=""/>
        <dsp:cNvSpPr/>
      </dsp:nvSpPr>
      <dsp:spPr>
        <a:xfrm rot="18897686">
          <a:off x="2089234" y="979849"/>
          <a:ext cx="300132" cy="381076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102441" y="1087919"/>
        <a:ext cx="210092" cy="228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r">
              <a:defRPr sz="1200"/>
            </a:lvl1pPr>
          </a:lstStyle>
          <a:p>
            <a:fld id="{72404929-0CB8-4C8F-B35E-07CE3AFAB9F7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264228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264228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r">
              <a:defRPr sz="1200"/>
            </a:lvl1pPr>
          </a:lstStyle>
          <a:p>
            <a:fld id="{AD542417-273F-4C42-B2FF-65DB4A2BE73C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2325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/>
          <a:lstStyle>
            <a:lvl1pPr algn="r">
              <a:defRPr sz="1200"/>
            </a:lvl1pPr>
          </a:lstStyle>
          <a:p>
            <a:fld id="{B2CFB129-C2A9-40BE-829D-278EBA4042FA}" type="datetimeFigureOut">
              <a:rPr lang="en-GB" smtClean="0"/>
              <a:pPr/>
              <a:t>26/06/2016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827" tIns="46913" rIns="93827" bIns="469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3827" tIns="46913" rIns="93827" bIns="469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264228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64228"/>
            <a:ext cx="2889938" cy="487680"/>
          </a:xfrm>
          <a:prstGeom prst="rect">
            <a:avLst/>
          </a:prstGeom>
        </p:spPr>
        <p:txBody>
          <a:bodyPr vert="horz" lIns="93827" tIns="46913" rIns="93827" bIns="46913" rtlCol="0" anchor="b"/>
          <a:lstStyle>
            <a:lvl1pPr algn="r">
              <a:defRPr sz="1200"/>
            </a:lvl1pPr>
          </a:lstStyle>
          <a:p>
            <a:fld id="{81913631-FA45-48F4-B767-D0F3878C383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14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Я очень рада быть здесь в Баку и принимать участие в заседании Межгосударственного совета по стандартизации, метрологии и сертификации.</a:t>
            </a:r>
          </a:p>
          <a:p>
            <a:endParaRPr lang="ru-RU" dirty="0"/>
          </a:p>
          <a:p>
            <a:r>
              <a:rPr lang="ru-RU" dirty="0"/>
              <a:t>Я бы хотела продолжить презентацию, сделанную моим коллегой Джеком </a:t>
            </a:r>
            <a:r>
              <a:rPr lang="ru-RU" dirty="0" err="1"/>
              <a:t>Шелдоном</a:t>
            </a:r>
            <a:r>
              <a:rPr lang="ru-RU" dirty="0"/>
              <a:t> и поговорить о принятии международных стандартов МЭК на региональном и национальном уровнях.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76D2D-CF9E-47DC-A4C3-3C5A97CA601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50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8525" y="731838"/>
            <a:ext cx="4875213" cy="3657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1" y="4635067"/>
            <a:ext cx="4891089" cy="438709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238" tIns="42119" rIns="84238" bIns="42119"/>
          <a:lstStyle/>
          <a:p>
            <a:r>
              <a:rPr lang="ru-RU" dirty="0"/>
              <a:t>Что такое принятие?</a:t>
            </a:r>
          </a:p>
          <a:p>
            <a:r>
              <a:rPr lang="ru-RU" dirty="0"/>
              <a:t>Это публикация региональных либо национальных нормативных документов, основанных на международном стандарте. </a:t>
            </a:r>
          </a:p>
          <a:p>
            <a:r>
              <a:rPr lang="ru-RU" dirty="0"/>
              <a:t>От него могут быть отклонения. 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8525" y="731838"/>
            <a:ext cx="4875213" cy="3657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1" y="4635067"/>
            <a:ext cx="4891089" cy="438709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238" tIns="42119" rIns="84238" bIns="42119"/>
          <a:lstStyle/>
          <a:p>
            <a:r>
              <a:rPr lang="ru-RU" dirty="0"/>
              <a:t>Существуют три степени принятия: идентичное, модифицированное и не эквивалентное. </a:t>
            </a:r>
          </a:p>
          <a:p>
            <a:r>
              <a:rPr lang="ru-RU" dirty="0"/>
              <a:t>Следует отметить, что аффилированные страны-партнеры, такие как Армения, Азербайджан и Кыргызстан могут принимать только идентичные международные стандарты МЭК.  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/>
              <a:t>Страны-члены МЭК, такие как Российская Федерация, Беларусь, Украина, Грузия, Казахстан и Молдова НАПРЯМУЮ обновляют базу данных МЭК, содержащую список международных стандартов МЭК, принятых членами МЭК. </a:t>
            </a:r>
          </a:p>
          <a:p>
            <a:r>
              <a:rPr lang="ru-RU" dirty="0" smtClean="0"/>
              <a:t>Эта </a:t>
            </a:r>
            <a:r>
              <a:rPr lang="ru-RU" dirty="0"/>
              <a:t>база данных доступна по адресу </a:t>
            </a:r>
            <a:r>
              <a:rPr lang="en-ZA" u="sng" dirty="0"/>
              <a:t>http</a:t>
            </a:r>
            <a:r>
              <a:rPr lang="ru-RU" u="sng" dirty="0"/>
              <a:t>://</a:t>
            </a:r>
            <a:r>
              <a:rPr lang="en-ZA" u="sng" dirty="0"/>
              <a:t>std</a:t>
            </a:r>
            <a:r>
              <a:rPr lang="ru-RU" u="sng" dirty="0"/>
              <a:t>.</a:t>
            </a:r>
            <a:r>
              <a:rPr lang="en-ZA" u="sng" dirty="0" err="1"/>
              <a:t>iec</a:t>
            </a:r>
            <a:r>
              <a:rPr lang="ru-RU" u="sng" dirty="0"/>
              <a:t>.</a:t>
            </a:r>
            <a:r>
              <a:rPr lang="en-ZA" u="sng" dirty="0" err="1"/>
              <a:t>ch</a:t>
            </a:r>
            <a:r>
              <a:rPr lang="ru-RU" u="sng" dirty="0"/>
              <a:t>/</a:t>
            </a:r>
            <a:r>
              <a:rPr lang="en-ZA" u="sng" dirty="0"/>
              <a:t>adoptions</a:t>
            </a:r>
            <a:endParaRPr lang="ru-RU" u="sng" dirty="0"/>
          </a:p>
          <a:p>
            <a:r>
              <a:rPr lang="ru-RU" dirty="0" smtClean="0"/>
              <a:t>Аффилированные </a:t>
            </a:r>
            <a:r>
              <a:rPr lang="ru-RU" dirty="0"/>
              <a:t>страны-партнеры МЭК, такие как Армения, Азербайджан, Кыргызстан, Туркменистан и Узбекистан сообщают секретарю международной партнерской программы госпоже Франсуазе Розе о международных стандартах МЭК, принятых в их стране. </a:t>
            </a:r>
          </a:p>
          <a:p>
            <a:r>
              <a:rPr lang="ru-RU" dirty="0" smtClean="0"/>
              <a:t>Контактные </a:t>
            </a:r>
            <a:r>
              <a:rPr lang="ru-RU" dirty="0"/>
              <a:t>данные сотрудников центрального офиса МЭК, для сообщения о принятии стандартов</a:t>
            </a:r>
          </a:p>
          <a:p>
            <a:pPr lvl="0"/>
            <a:r>
              <a:rPr lang="ru-RU" dirty="0" smtClean="0"/>
              <a:t>От </a:t>
            </a:r>
            <a:r>
              <a:rPr lang="ru-RU" dirty="0"/>
              <a:t>национальных комитетов МЭК: Гилейн Форне (</a:t>
            </a:r>
            <a:r>
              <a:rPr lang="en-ZA" dirty="0" err="1"/>
              <a:t>Guilaine</a:t>
            </a:r>
            <a:r>
              <a:rPr lang="en-ZA" dirty="0"/>
              <a:t> </a:t>
            </a:r>
            <a:r>
              <a:rPr lang="en-ZA" dirty="0" err="1"/>
              <a:t>Fournet</a:t>
            </a:r>
            <a:r>
              <a:rPr lang="ru-RU" dirty="0"/>
              <a:t>) / Глава отдела продаж и развития бизнеса (</a:t>
            </a:r>
            <a:r>
              <a:rPr lang="en-ZA" dirty="0" err="1"/>
              <a:t>gnf</a:t>
            </a:r>
            <a:r>
              <a:rPr lang="ru-RU" dirty="0"/>
              <a:t>@</a:t>
            </a:r>
            <a:r>
              <a:rPr lang="en-ZA" dirty="0" err="1"/>
              <a:t>iec</a:t>
            </a:r>
            <a:r>
              <a:rPr lang="ru-RU" dirty="0"/>
              <a:t>.</a:t>
            </a:r>
            <a:r>
              <a:rPr lang="en-ZA" dirty="0" err="1"/>
              <a:t>ch</a:t>
            </a:r>
            <a:r>
              <a:rPr lang="ru-RU" dirty="0" smtClean="0"/>
              <a:t>)От </a:t>
            </a:r>
            <a:r>
              <a:rPr lang="ru-RU" dirty="0"/>
              <a:t>аффилированных стран-партнеров МЭК: Франсуаза Розе (</a:t>
            </a:r>
            <a:r>
              <a:rPr lang="en-ZA" dirty="0"/>
              <a:t>Fran</a:t>
            </a:r>
            <a:r>
              <a:rPr lang="ru-RU" dirty="0" err="1"/>
              <a:t>ç</a:t>
            </a:r>
            <a:r>
              <a:rPr lang="en-ZA" dirty="0" err="1"/>
              <a:t>oise</a:t>
            </a:r>
            <a:r>
              <a:rPr lang="en-ZA" dirty="0"/>
              <a:t> </a:t>
            </a:r>
            <a:r>
              <a:rPr lang="en-ZA" dirty="0" err="1"/>
              <a:t>Rauser</a:t>
            </a:r>
            <a:r>
              <a:rPr lang="ru-RU" dirty="0"/>
              <a:t>) / Исполнительный секретарь международной партнерской программы (</a:t>
            </a:r>
            <a:r>
              <a:rPr lang="en-ZA" dirty="0" err="1"/>
              <a:t>fra</a:t>
            </a:r>
            <a:r>
              <a:rPr lang="ru-RU" dirty="0"/>
              <a:t>@</a:t>
            </a:r>
            <a:r>
              <a:rPr lang="en-ZA" dirty="0" err="1"/>
              <a:t>iec</a:t>
            </a:r>
            <a:r>
              <a:rPr lang="ru-RU" dirty="0"/>
              <a:t>.</a:t>
            </a:r>
            <a:r>
              <a:rPr lang="en-ZA" dirty="0" err="1"/>
              <a:t>ch</a:t>
            </a:r>
            <a:r>
              <a:rPr lang="ru-RU" dirty="0"/>
              <a:t>) </a:t>
            </a:r>
            <a:endParaRPr lang="en-GB" dirty="0" smtClean="0"/>
          </a:p>
          <a:p>
            <a:pPr lvl="0"/>
            <a:r>
              <a:rPr lang="en-ZA" baseline="0" dirty="0" smtClean="0">
                <a:ea typeface="ＭＳ Ｐゴシック" pitchFamily="34" charset="-128"/>
              </a:rPr>
              <a:t>adopted in their country.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МЭК, аффилированными странами-партнерами являются Азербайджан, Армения, Кыргызстан, Туркменистан и Узбекистан и они могут бесплатно получить 200  международных стандартов МЭК для принятия, и 400 если они имеют статус Партнер Плюс. 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8A2C1-3AB3-4ADB-8807-6FAC56EBADD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205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/>
              <a:t>Международные стандарты МЭК доступны бесплатно в формате </a:t>
            </a:r>
            <a:r>
              <a:rPr lang="en-ZA" dirty="0"/>
              <a:t>Microsoft Word</a:t>
            </a:r>
            <a:r>
              <a:rPr lang="ru-RU" dirty="0"/>
              <a:t> для всех полноправных и аффилированных членов. </a:t>
            </a:r>
            <a:endParaRPr lang="en-GB" dirty="0" smtClean="0"/>
          </a:p>
          <a:p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dirty="0" smtClean="0">
                <a:ea typeface="ＭＳ Ｐゴシック" pitchFamily="34" charset="-128"/>
              </a:rPr>
              <a:t>The IEC International Standards are available free of charge in Microsoft Word format for all the IEC members and Affiliates.</a:t>
            </a:r>
            <a:r>
              <a:rPr lang="en-ZA" baseline="0" dirty="0" smtClean="0">
                <a:ea typeface="ＭＳ Ｐゴシック" pitchFamily="34" charset="-128"/>
              </a:rPr>
              <a:t> </a:t>
            </a:r>
            <a:endParaRPr lang="en-ZA" dirty="0" smtClean="0">
              <a:ea typeface="ＭＳ Ｐゴシック" pitchFamily="34" charset="-128"/>
            </a:endParaRP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Продажи национальных стандартов, содержащих оригинальные МЭК </a:t>
            </a:r>
            <a:r>
              <a:rPr lang="en-GB" dirty="0"/>
              <a:t>PDF </a:t>
            </a:r>
            <a:r>
              <a:rPr lang="ru-RU" dirty="0"/>
              <a:t>файлы, подлежат выплате роялти 0% от цены по каталогу МЭК. </a:t>
            </a:r>
          </a:p>
          <a:p>
            <a:r>
              <a:rPr lang="ru-RU" b="1" dirty="0"/>
              <a:t>Другими словами, если международный стандарт МЭК был принят на национальном уровне, и если Национальный комитет этой страны хочет продавать данный национальный стандарт, он не платит за это роялти в МЭК. Это правило распространяется ТОЛЬКО на </a:t>
            </a:r>
            <a:r>
              <a:rPr lang="ru-RU" b="1" cap="all" dirty="0"/>
              <a:t>идентичное</a:t>
            </a:r>
            <a:r>
              <a:rPr lang="ru-RU" b="1" dirty="0"/>
              <a:t> принятие стандартов МЭК.</a:t>
            </a:r>
          </a:p>
          <a:p>
            <a:endParaRPr lang="ru-RU" b="1" dirty="0"/>
          </a:p>
          <a:p>
            <a:r>
              <a:rPr lang="ru-RU" b="1" dirty="0"/>
              <a:t>Отсутствие роялти за продажу национальных стандартов, идентичных стандартам МЭК, </a:t>
            </a:r>
            <a:r>
              <a:rPr lang="ru-RU" dirty="0"/>
              <a:t>распространяется только на полноправных и ассоциированных членов МЭК, поскольку аффилированные члены не имеют права продавать бесплатные копии, которые они получили</a:t>
            </a:r>
            <a:r>
              <a:rPr lang="ru-RU"/>
              <a:t>.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91097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76D2D-CF9E-47DC-A4C3-3C5A97CA601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350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/>
              <a:t>Электротехнологии</a:t>
            </a:r>
            <a:r>
              <a:rPr lang="ru-RU" dirty="0"/>
              <a:t> составляют огромную долю международной торговли, которая превышает 12% от общего мирового объема и продолжает расти. </a:t>
            </a:r>
          </a:p>
          <a:p>
            <a:r>
              <a:rPr lang="ru-RU" dirty="0"/>
              <a:t>Энергетическое сырье, самая большая категория торговли, не намного превышает этот объем и составляет 16%</a:t>
            </a:r>
          </a:p>
          <a:p>
            <a:r>
              <a:rPr lang="ru-RU" dirty="0"/>
              <a:t>Для сравнения: доля мирового экспорта автомобильных транспортных средств составляет всего 7,2%, а моды всего 2.5</a:t>
            </a:r>
            <a:r>
              <a:rPr lang="ru-RU" dirty="0" smtClean="0"/>
              <a:t>%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2DC3C-AAFC-445A-91D0-2A3877C193F7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10337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соглашении о технических барьерах в торговле, Всемирная торговая организация  рекомендует 162 странам-членам ВТО отдавать предпочтение международным стандартам, а не создавать собственные национальные либо региональные стандарты. В этом состоит цель.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Факт в том, что хотя технически возможно добиться гораздо более высокого уровня гармонизации, регламенты по-прежнему слишком часто различаются от страны к стране и от региона к региону.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087FF-299C-41E7-B2E5-B2B7AE93A47D}" type="slidenum">
              <a:rPr lang="en-GB" smtClean="0"/>
              <a:pPr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93104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Последовательное принятие международных стандартов МЭК позволит любой стране осуществлять закупки инфраструктурного оборудования у миллионов поставщиков из любых стран мира. Если бы страна создавала собственные стандарты или использовала другие национальные либо региональные стандарты, подобное было бы невозможно. </a:t>
            </a:r>
          </a:p>
          <a:p>
            <a:endParaRPr lang="ru-RU" dirty="0"/>
          </a:p>
          <a:p>
            <a:r>
              <a:rPr lang="ru-RU" dirty="0"/>
              <a:t>Такие учреждения как Всемирный банк указывают международные стандарты МЭК в требованиях для выдачи инфраструктурных займов. Это является наилучшим способом обеспечить долгосрочное качество и производительность установленного оборудования и помогает защитить инвестиции в инфраструктуру. </a:t>
            </a:r>
          </a:p>
          <a:p>
            <a:r>
              <a:rPr lang="en-GB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988AC-54E1-4948-8DF8-8BA077173A90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17292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Региональной организацией, которая приняла наибольший процент международных стандартов МЭК является СЕНЭЛЕК, доля принятых этим комитетом стандартов составляет около 87</a:t>
            </a:r>
            <a:r>
              <a:rPr lang="ru-RU" dirty="0" smtClean="0"/>
              <a:t>%.</a:t>
            </a:r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91E9A-5730-4B01-A2A8-4D2A99B6720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51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Мы надеемся, что подписанное в 2014 г. между МЭК и МГС  соглашение будет успешно работать в отношении принятия международных стандартов МЭК.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76D2D-CF9E-47DC-A4C3-3C5A97CA601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92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/>
              <a:t>В чем состоят преимущества использования международных стандартов МЭК?</a:t>
            </a:r>
          </a:p>
          <a:p>
            <a:r>
              <a:rPr lang="ru-RU" dirty="0"/>
              <a:t> </a:t>
            </a:r>
            <a:r>
              <a:rPr lang="ru-RU" dirty="0" smtClean="0"/>
              <a:t>Стандарт </a:t>
            </a:r>
            <a:r>
              <a:rPr lang="ru-RU" dirty="0"/>
              <a:t>уже существует</a:t>
            </a:r>
          </a:p>
          <a:p>
            <a:pPr lvl="0">
              <a:buFont typeface="Arial" charset="0"/>
              <a:buChar char="•"/>
            </a:pPr>
            <a:r>
              <a:rPr lang="ru-RU" dirty="0"/>
              <a:t> Автоматически обновляется</a:t>
            </a:r>
          </a:p>
          <a:p>
            <a:pPr lvl="0">
              <a:buFont typeface="Arial" charset="0"/>
              <a:buChar char="•"/>
            </a:pPr>
            <a:r>
              <a:rPr lang="ru-RU" dirty="0"/>
              <a:t>Отражает самый современный международный консенсус</a:t>
            </a:r>
          </a:p>
          <a:p>
            <a:pPr lvl="0">
              <a:buFont typeface="Arial" charset="0"/>
              <a:buChar char="•"/>
            </a:pPr>
            <a:r>
              <a:rPr lang="ru-RU" dirty="0"/>
              <a:t>Дешевый, быстрый, простой в использовании</a:t>
            </a:r>
          </a:p>
          <a:p>
            <a:pPr lvl="0">
              <a:buFont typeface="Arial" charset="0"/>
              <a:buChar char="•"/>
            </a:pPr>
            <a:r>
              <a:rPr lang="ru-RU" dirty="0"/>
              <a:t>Позволяет  избежать длительного процесса разработки нового стандарта, который не будет признанным и может и вовсе оказаться попыткой «изобрести колесо</a:t>
            </a:r>
            <a:r>
              <a:rPr lang="ru-RU" dirty="0" smtClean="0"/>
              <a:t>»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/>
              <a:t>Что лучше? Принятие или ссылка</a:t>
            </a:r>
            <a:r>
              <a:rPr lang="en-GB" dirty="0"/>
              <a:t> </a:t>
            </a:r>
            <a:r>
              <a:rPr lang="ru-RU" dirty="0"/>
              <a:t>на стандарт</a:t>
            </a:r>
            <a:r>
              <a:rPr lang="en-GB" dirty="0"/>
              <a:t>?</a:t>
            </a:r>
            <a:endParaRPr lang="ru-RU" dirty="0"/>
          </a:p>
          <a:p>
            <a:r>
              <a:rPr lang="en-GB" dirty="0" smtClean="0"/>
              <a:t>E</a:t>
            </a:r>
            <a:r>
              <a:rPr lang="ru-RU" dirty="0" smtClean="0"/>
              <a:t>сли </a:t>
            </a:r>
            <a:r>
              <a:rPr lang="ru-RU" dirty="0"/>
              <a:t>требуется полное содержание международного стандарта, принятие является оптимальным выбором.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55650"/>
            <a:ext cx="4822825" cy="36179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2" y="4600756"/>
            <a:ext cx="4840289" cy="444791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4238" tIns="42119" rIns="84238" bIns="42119"/>
          <a:lstStyle/>
          <a:p>
            <a:r>
              <a:rPr lang="ru-RU" dirty="0"/>
              <a:t>Принятие международных стандартов МЭК и ИСО описано в Руководстве МЭК/ИСО 21 </a:t>
            </a:r>
          </a:p>
          <a:p>
            <a:r>
              <a:rPr lang="ru-RU" dirty="0"/>
              <a:t>Важно:</a:t>
            </a:r>
          </a:p>
          <a:p>
            <a:r>
              <a:rPr lang="de-DE" dirty="0"/>
              <a:t>1) </a:t>
            </a:r>
            <a:r>
              <a:rPr lang="ru-RU" dirty="0"/>
              <a:t>придерживаться структуры и схемы</a:t>
            </a:r>
            <a:r>
              <a:rPr lang="de-DE" dirty="0"/>
              <a:t>!</a:t>
            </a:r>
            <a:endParaRPr lang="ru-RU" dirty="0"/>
          </a:p>
          <a:p>
            <a:r>
              <a:rPr lang="de-DE" dirty="0"/>
              <a:t>2) </a:t>
            </a:r>
            <a:r>
              <a:rPr lang="ru-RU" dirty="0"/>
              <a:t>снизить отклонения</a:t>
            </a:r>
            <a:r>
              <a:rPr lang="de-DE" dirty="0"/>
              <a:t>! </a:t>
            </a:r>
            <a:r>
              <a:rPr lang="ru-RU" dirty="0"/>
              <a:t>В том случае, если отклонения неизбежны, их следует четко  указывать</a:t>
            </a:r>
            <a:r>
              <a:rPr lang="de-DE" dirty="0"/>
              <a:t>!</a:t>
            </a:r>
            <a:endParaRPr lang="ru-RU" dirty="0"/>
          </a:p>
          <a:p>
            <a:r>
              <a:rPr lang="de-DE" dirty="0"/>
              <a:t>3) </a:t>
            </a:r>
            <a:r>
              <a:rPr lang="ru-RU" dirty="0"/>
              <a:t>поддерживать стандарты - публиковать исправления и новые редакции. </a:t>
            </a:r>
          </a:p>
          <a:p>
            <a:r>
              <a:rPr lang="de-DE" dirty="0"/>
              <a:t>4) </a:t>
            </a:r>
            <a:r>
              <a:rPr lang="ru-RU" dirty="0"/>
              <a:t>защитить авторские права</a:t>
            </a:r>
            <a:r>
              <a:rPr lang="de-DE" dirty="0" smtClean="0"/>
              <a:t>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1959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5455060"/>
            <a:ext cx="9144000" cy="14029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72671" y="5799589"/>
            <a:ext cx="2627214" cy="659499"/>
            <a:chOff x="6372671" y="5769123"/>
            <a:chExt cx="2627214" cy="659499"/>
          </a:xfrm>
        </p:grpSpPr>
        <p:pic>
          <p:nvPicPr>
            <p:cNvPr id="10" name="Picture 25" descr="IEC logo RVB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671" y="5769123"/>
              <a:ext cx="649287" cy="649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24"/>
            <p:cNvSpPr txBox="1">
              <a:spLocks noChangeArrowheads="1"/>
            </p:cNvSpPr>
            <p:nvPr userDrawn="1"/>
          </p:nvSpPr>
          <p:spPr bwMode="auto">
            <a:xfrm>
              <a:off x="7020272" y="5780922"/>
              <a:ext cx="1979613" cy="6477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lIns="108000" tIns="0" rIns="0" bIns="0" anchor="ctr"/>
            <a:lstStyle>
              <a:lvl1pPr defTabSz="642938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defTabSz="642938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defTabSz="642938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defTabSz="642938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defTabSz="642938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defTabSz="6429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defTabSz="6429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defTabSz="6429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defTabSz="6429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lnSpc>
                  <a:spcPct val="65000"/>
                </a:lnSpc>
                <a:spcBef>
                  <a:spcPct val="50000"/>
                </a:spcBef>
                <a:defRPr/>
              </a:pPr>
              <a:r>
                <a:rPr lang="en-GB" sz="1400" b="0" dirty="0" smtClean="0">
                  <a:solidFill>
                    <a:srgbClr val="005AA0"/>
                  </a:solidFill>
                  <a:latin typeface="Arial" charset="0"/>
                </a:rPr>
                <a:t>INTERNATIONAL </a:t>
              </a:r>
            </a:p>
            <a:p>
              <a:pPr>
                <a:lnSpc>
                  <a:spcPct val="65000"/>
                </a:lnSpc>
                <a:spcBef>
                  <a:spcPct val="50000"/>
                </a:spcBef>
                <a:defRPr/>
              </a:pPr>
              <a:r>
                <a:rPr lang="en-GB" sz="1400" b="0" dirty="0" smtClean="0">
                  <a:solidFill>
                    <a:srgbClr val="005AA0"/>
                  </a:solidFill>
                  <a:latin typeface="Arial" charset="0"/>
                </a:rPr>
                <a:t>ELECTROTECHNICAL </a:t>
              </a:r>
            </a:p>
            <a:p>
              <a:pPr>
                <a:lnSpc>
                  <a:spcPct val="65000"/>
                </a:lnSpc>
                <a:spcBef>
                  <a:spcPct val="50000"/>
                </a:spcBef>
                <a:defRPr/>
              </a:pPr>
              <a:r>
                <a:rPr lang="en-GB" sz="1400" b="0" dirty="0" smtClean="0">
                  <a:solidFill>
                    <a:srgbClr val="005AA0"/>
                  </a:solidFill>
                  <a:latin typeface="Arial" charset="0"/>
                </a:rPr>
                <a:t>COMMISSION</a:t>
              </a: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277939" y="4026436"/>
            <a:ext cx="7254501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>
              <a:defRPr lang="fr-CH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en-US" sz="5000" b="1" dirty="0" smtClean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Add presentation title</a:t>
            </a:r>
            <a:endParaRPr lang="en-US" sz="5000" b="1" dirty="0">
              <a:ln w="11430">
                <a:solidFill>
                  <a:schemeClr val="tx2"/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058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nd table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9477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ormity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7307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m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3951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connections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945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59221"/>
            <a:ext cx="8280000" cy="1325563"/>
          </a:xfrm>
        </p:spPr>
        <p:txBody>
          <a:bodyPr/>
          <a:lstStyle/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831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ackground &amp; image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8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95536" y="1522884"/>
            <a:ext cx="4032448" cy="449840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800" baseline="0"/>
            </a:lvl1pPr>
            <a:lvl2pPr marL="809625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  <a:defRPr lang="en-US" sz="2800" b="1" kern="1200" baseline="0" dirty="0" smtClean="0">
                <a:solidFill>
                  <a:srgbClr val="58585A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text: font size 28 to 38 / or image</a:t>
            </a:r>
          </a:p>
          <a:p>
            <a:pPr marL="809625" lvl="1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</a:pPr>
            <a:r>
              <a:rPr lang="en-US" dirty="0" smtClean="0"/>
              <a:t>Second level: font size 28</a:t>
            </a:r>
          </a:p>
          <a:p>
            <a:pPr lvl="0"/>
            <a:endParaRPr lang="en-US" dirty="0" smtClean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4644008" y="1522884"/>
            <a:ext cx="4032448" cy="449840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800" baseline="0"/>
            </a:lvl1pPr>
            <a:lvl2pPr marL="809625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  <a:defRPr lang="en-US" sz="2800" b="1" kern="1200" baseline="0" dirty="0" smtClean="0">
                <a:solidFill>
                  <a:srgbClr val="58585A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text: font size 28 to 38 / or image</a:t>
            </a:r>
          </a:p>
          <a:p>
            <a:pPr marL="809625" lvl="1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</a:pPr>
            <a:r>
              <a:rPr lang="en-US" dirty="0" smtClean="0"/>
              <a:t>Second level: font size 28</a:t>
            </a:r>
          </a:p>
          <a:p>
            <a:pPr lvl="0"/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/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463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 &amp; image/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8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95536" y="1522884"/>
            <a:ext cx="4032448" cy="4498404"/>
          </a:xfrm>
        </p:spPr>
        <p:txBody>
          <a:bodyPr/>
          <a:lstStyle>
            <a:lvl1pPr marL="457200" indent="-45720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 sz="2800" baseline="0"/>
            </a:lvl1pPr>
            <a:lvl2pPr marL="809625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  <a:defRPr lang="en-US" sz="2800" b="1" kern="1200" baseline="0" dirty="0" smtClean="0">
                <a:solidFill>
                  <a:srgbClr val="58585A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text: font size 28 to 38 / or image</a:t>
            </a:r>
          </a:p>
          <a:p>
            <a:pPr marL="809625" lvl="1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</a:pPr>
            <a:r>
              <a:rPr lang="en-US" dirty="0" smtClean="0"/>
              <a:t>Second level: font size 28</a:t>
            </a:r>
          </a:p>
          <a:p>
            <a:pPr lvl="0"/>
            <a:endParaRPr lang="en-US" dirty="0" smtClean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4644008" y="1522884"/>
            <a:ext cx="4032448" cy="4498404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800" baseline="0"/>
            </a:lvl1pPr>
            <a:lvl2pPr marL="809625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  <a:defRPr lang="en-US" sz="2800" b="1" kern="1200" baseline="0" dirty="0" smtClean="0">
                <a:solidFill>
                  <a:srgbClr val="58585A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Add text: font size 28 to 38 / or image</a:t>
            </a:r>
          </a:p>
          <a:p>
            <a:pPr marL="809625" lvl="1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</a:pPr>
            <a:r>
              <a:rPr lang="en-US" dirty="0" smtClean="0"/>
              <a:t>Second level: font size 28</a:t>
            </a:r>
          </a:p>
          <a:p>
            <a:pPr lvl="0"/>
            <a:endParaRPr lang="en-US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/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9123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C countries_ma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55575" y="1196752"/>
            <a:ext cx="8772525" cy="5522912"/>
            <a:chOff x="155575" y="1217613"/>
            <a:chExt cx="8772525" cy="5522912"/>
          </a:xfrm>
        </p:grpSpPr>
        <p:grpSp>
          <p:nvGrpSpPr>
            <p:cNvPr id="12" name="Group 2"/>
            <p:cNvGrpSpPr>
              <a:grpSpLocks/>
            </p:cNvGrpSpPr>
            <p:nvPr/>
          </p:nvGrpSpPr>
          <p:grpSpPr bwMode="auto">
            <a:xfrm>
              <a:off x="155575" y="1217613"/>
              <a:ext cx="8613775" cy="5248275"/>
              <a:chOff x="151" y="705"/>
              <a:chExt cx="5879" cy="3306"/>
            </a:xfrm>
          </p:grpSpPr>
          <p:grpSp>
            <p:nvGrpSpPr>
              <p:cNvPr id="18" name="Group 3"/>
              <p:cNvGrpSpPr>
                <a:grpSpLocks/>
              </p:cNvGrpSpPr>
              <p:nvPr/>
            </p:nvGrpSpPr>
            <p:grpSpPr bwMode="auto">
              <a:xfrm>
                <a:off x="2497" y="707"/>
                <a:ext cx="3533" cy="3075"/>
                <a:chOff x="2497" y="707"/>
                <a:chExt cx="3533" cy="3075"/>
              </a:xfrm>
            </p:grpSpPr>
            <p:grpSp>
              <p:nvGrpSpPr>
                <p:cNvPr id="26" name="Group 4"/>
                <p:cNvGrpSpPr>
                  <a:grpSpLocks/>
                </p:cNvGrpSpPr>
                <p:nvPr/>
              </p:nvGrpSpPr>
              <p:grpSpPr bwMode="auto">
                <a:xfrm>
                  <a:off x="5510" y="2662"/>
                  <a:ext cx="520" cy="1120"/>
                  <a:chOff x="5510" y="2662"/>
                  <a:chExt cx="520" cy="1120"/>
                </a:xfrm>
              </p:grpSpPr>
              <p:grpSp>
                <p:nvGrpSpPr>
                  <p:cNvPr id="50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5510" y="3454"/>
                    <a:ext cx="520" cy="328"/>
                    <a:chOff x="5510" y="3454"/>
                    <a:chExt cx="520" cy="328"/>
                  </a:xfrm>
                </p:grpSpPr>
                <p:sp>
                  <p:nvSpPr>
                    <p:cNvPr id="5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5946" y="3454"/>
                      <a:ext cx="84" cy="199"/>
                    </a:xfrm>
                    <a:custGeom>
                      <a:avLst/>
                      <a:gdLst>
                        <a:gd name="T0" fmla="*/ 27 w 84"/>
                        <a:gd name="T1" fmla="*/ 3 h 199"/>
                        <a:gd name="T2" fmla="*/ 35 w 84"/>
                        <a:gd name="T3" fmla="*/ 0 h 199"/>
                        <a:gd name="T4" fmla="*/ 50 w 84"/>
                        <a:gd name="T5" fmla="*/ 22 h 199"/>
                        <a:gd name="T6" fmla="*/ 48 w 84"/>
                        <a:gd name="T7" fmla="*/ 85 h 199"/>
                        <a:gd name="T8" fmla="*/ 58 w 84"/>
                        <a:gd name="T9" fmla="*/ 85 h 199"/>
                        <a:gd name="T10" fmla="*/ 60 w 84"/>
                        <a:gd name="T11" fmla="*/ 94 h 199"/>
                        <a:gd name="T12" fmla="*/ 64 w 84"/>
                        <a:gd name="T13" fmla="*/ 107 h 199"/>
                        <a:gd name="T14" fmla="*/ 66 w 84"/>
                        <a:gd name="T15" fmla="*/ 116 h 199"/>
                        <a:gd name="T16" fmla="*/ 75 w 84"/>
                        <a:gd name="T17" fmla="*/ 113 h 199"/>
                        <a:gd name="T18" fmla="*/ 81 w 84"/>
                        <a:gd name="T19" fmla="*/ 99 h 199"/>
                        <a:gd name="T20" fmla="*/ 83 w 84"/>
                        <a:gd name="T21" fmla="*/ 107 h 199"/>
                        <a:gd name="T22" fmla="*/ 79 w 84"/>
                        <a:gd name="T23" fmla="*/ 118 h 199"/>
                        <a:gd name="T24" fmla="*/ 75 w 84"/>
                        <a:gd name="T25" fmla="*/ 127 h 199"/>
                        <a:gd name="T26" fmla="*/ 73 w 84"/>
                        <a:gd name="T27" fmla="*/ 143 h 199"/>
                        <a:gd name="T28" fmla="*/ 62 w 84"/>
                        <a:gd name="T29" fmla="*/ 151 h 199"/>
                        <a:gd name="T30" fmla="*/ 56 w 84"/>
                        <a:gd name="T31" fmla="*/ 154 h 199"/>
                        <a:gd name="T32" fmla="*/ 48 w 84"/>
                        <a:gd name="T33" fmla="*/ 162 h 199"/>
                        <a:gd name="T34" fmla="*/ 46 w 84"/>
                        <a:gd name="T35" fmla="*/ 171 h 199"/>
                        <a:gd name="T36" fmla="*/ 48 w 84"/>
                        <a:gd name="T37" fmla="*/ 179 h 199"/>
                        <a:gd name="T38" fmla="*/ 50 w 84"/>
                        <a:gd name="T39" fmla="*/ 187 h 199"/>
                        <a:gd name="T40" fmla="*/ 39 w 84"/>
                        <a:gd name="T41" fmla="*/ 193 h 199"/>
                        <a:gd name="T42" fmla="*/ 33 w 84"/>
                        <a:gd name="T43" fmla="*/ 195 h 199"/>
                        <a:gd name="T44" fmla="*/ 27 w 84"/>
                        <a:gd name="T45" fmla="*/ 198 h 199"/>
                        <a:gd name="T46" fmla="*/ 23 w 84"/>
                        <a:gd name="T47" fmla="*/ 195 h 199"/>
                        <a:gd name="T48" fmla="*/ 12 w 84"/>
                        <a:gd name="T49" fmla="*/ 193 h 199"/>
                        <a:gd name="T50" fmla="*/ 8 w 84"/>
                        <a:gd name="T51" fmla="*/ 187 h 199"/>
                        <a:gd name="T52" fmla="*/ 12 w 84"/>
                        <a:gd name="T53" fmla="*/ 182 h 199"/>
                        <a:gd name="T54" fmla="*/ 21 w 84"/>
                        <a:gd name="T55" fmla="*/ 179 h 199"/>
                        <a:gd name="T56" fmla="*/ 27 w 84"/>
                        <a:gd name="T57" fmla="*/ 165 h 199"/>
                        <a:gd name="T58" fmla="*/ 27 w 84"/>
                        <a:gd name="T59" fmla="*/ 160 h 199"/>
                        <a:gd name="T60" fmla="*/ 21 w 84"/>
                        <a:gd name="T61" fmla="*/ 154 h 199"/>
                        <a:gd name="T62" fmla="*/ 12 w 84"/>
                        <a:gd name="T63" fmla="*/ 146 h 199"/>
                        <a:gd name="T64" fmla="*/ 6 w 84"/>
                        <a:gd name="T65" fmla="*/ 146 h 199"/>
                        <a:gd name="T66" fmla="*/ 2 w 84"/>
                        <a:gd name="T67" fmla="*/ 143 h 199"/>
                        <a:gd name="T68" fmla="*/ 0 w 84"/>
                        <a:gd name="T69" fmla="*/ 135 h 199"/>
                        <a:gd name="T70" fmla="*/ 2 w 84"/>
                        <a:gd name="T71" fmla="*/ 129 h 199"/>
                        <a:gd name="T72" fmla="*/ 6 w 84"/>
                        <a:gd name="T73" fmla="*/ 129 h 199"/>
                        <a:gd name="T74" fmla="*/ 12 w 84"/>
                        <a:gd name="T75" fmla="*/ 127 h 199"/>
                        <a:gd name="T76" fmla="*/ 21 w 84"/>
                        <a:gd name="T77" fmla="*/ 118 h 199"/>
                        <a:gd name="T78" fmla="*/ 25 w 84"/>
                        <a:gd name="T79" fmla="*/ 116 h 199"/>
                        <a:gd name="T80" fmla="*/ 29 w 84"/>
                        <a:gd name="T81" fmla="*/ 85 h 199"/>
                        <a:gd name="T82" fmla="*/ 25 w 84"/>
                        <a:gd name="T83" fmla="*/ 77 h 199"/>
                        <a:gd name="T84" fmla="*/ 19 w 84"/>
                        <a:gd name="T85" fmla="*/ 72 h 199"/>
                        <a:gd name="T86" fmla="*/ 17 w 84"/>
                        <a:gd name="T87" fmla="*/ 55 h 199"/>
                        <a:gd name="T88" fmla="*/ 19 w 84"/>
                        <a:gd name="T89" fmla="*/ 39 h 199"/>
                        <a:gd name="T90" fmla="*/ 21 w 84"/>
                        <a:gd name="T91" fmla="*/ 28 h 199"/>
                        <a:gd name="T92" fmla="*/ 27 w 84"/>
                        <a:gd name="T93" fmla="*/ 3 h 199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0" t="0" r="r" b="b"/>
                      <a:pathLst>
                        <a:path w="84" h="199">
                          <a:moveTo>
                            <a:pt x="27" y="3"/>
                          </a:moveTo>
                          <a:lnTo>
                            <a:pt x="35" y="0"/>
                          </a:lnTo>
                          <a:lnTo>
                            <a:pt x="50" y="22"/>
                          </a:lnTo>
                          <a:lnTo>
                            <a:pt x="48" y="85"/>
                          </a:lnTo>
                          <a:lnTo>
                            <a:pt x="58" y="85"/>
                          </a:lnTo>
                          <a:lnTo>
                            <a:pt x="60" y="94"/>
                          </a:lnTo>
                          <a:lnTo>
                            <a:pt x="64" y="107"/>
                          </a:lnTo>
                          <a:lnTo>
                            <a:pt x="66" y="116"/>
                          </a:lnTo>
                          <a:lnTo>
                            <a:pt x="75" y="113"/>
                          </a:lnTo>
                          <a:lnTo>
                            <a:pt x="81" y="99"/>
                          </a:lnTo>
                          <a:lnTo>
                            <a:pt x="83" y="107"/>
                          </a:lnTo>
                          <a:lnTo>
                            <a:pt x="79" y="118"/>
                          </a:lnTo>
                          <a:lnTo>
                            <a:pt x="75" y="127"/>
                          </a:lnTo>
                          <a:lnTo>
                            <a:pt x="73" y="143"/>
                          </a:lnTo>
                          <a:lnTo>
                            <a:pt x="62" y="151"/>
                          </a:lnTo>
                          <a:lnTo>
                            <a:pt x="56" y="154"/>
                          </a:lnTo>
                          <a:lnTo>
                            <a:pt x="48" y="162"/>
                          </a:lnTo>
                          <a:lnTo>
                            <a:pt x="46" y="171"/>
                          </a:lnTo>
                          <a:lnTo>
                            <a:pt x="48" y="179"/>
                          </a:lnTo>
                          <a:lnTo>
                            <a:pt x="50" y="187"/>
                          </a:lnTo>
                          <a:lnTo>
                            <a:pt x="39" y="193"/>
                          </a:lnTo>
                          <a:lnTo>
                            <a:pt x="33" y="195"/>
                          </a:lnTo>
                          <a:lnTo>
                            <a:pt x="27" y="198"/>
                          </a:lnTo>
                          <a:lnTo>
                            <a:pt x="23" y="195"/>
                          </a:lnTo>
                          <a:lnTo>
                            <a:pt x="12" y="193"/>
                          </a:lnTo>
                          <a:lnTo>
                            <a:pt x="8" y="187"/>
                          </a:lnTo>
                          <a:lnTo>
                            <a:pt x="12" y="182"/>
                          </a:lnTo>
                          <a:lnTo>
                            <a:pt x="21" y="179"/>
                          </a:lnTo>
                          <a:lnTo>
                            <a:pt x="27" y="165"/>
                          </a:lnTo>
                          <a:lnTo>
                            <a:pt x="27" y="160"/>
                          </a:lnTo>
                          <a:lnTo>
                            <a:pt x="21" y="154"/>
                          </a:lnTo>
                          <a:lnTo>
                            <a:pt x="12" y="146"/>
                          </a:lnTo>
                          <a:lnTo>
                            <a:pt x="6" y="146"/>
                          </a:lnTo>
                          <a:lnTo>
                            <a:pt x="2" y="143"/>
                          </a:lnTo>
                          <a:lnTo>
                            <a:pt x="0" y="135"/>
                          </a:lnTo>
                          <a:lnTo>
                            <a:pt x="2" y="129"/>
                          </a:lnTo>
                          <a:lnTo>
                            <a:pt x="6" y="129"/>
                          </a:lnTo>
                          <a:lnTo>
                            <a:pt x="12" y="127"/>
                          </a:lnTo>
                          <a:lnTo>
                            <a:pt x="21" y="118"/>
                          </a:lnTo>
                          <a:lnTo>
                            <a:pt x="25" y="116"/>
                          </a:lnTo>
                          <a:lnTo>
                            <a:pt x="29" y="85"/>
                          </a:lnTo>
                          <a:lnTo>
                            <a:pt x="25" y="77"/>
                          </a:lnTo>
                          <a:lnTo>
                            <a:pt x="19" y="72"/>
                          </a:lnTo>
                          <a:lnTo>
                            <a:pt x="17" y="55"/>
                          </a:lnTo>
                          <a:lnTo>
                            <a:pt x="19" y="39"/>
                          </a:lnTo>
                          <a:lnTo>
                            <a:pt x="21" y="28"/>
                          </a:lnTo>
                          <a:lnTo>
                            <a:pt x="27" y="3"/>
                          </a:lnTo>
                        </a:path>
                      </a:pathLst>
                    </a:custGeom>
                    <a:solidFill>
                      <a:srgbClr val="D9DAF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5787" y="3613"/>
                      <a:ext cx="154" cy="169"/>
                    </a:xfrm>
                    <a:custGeom>
                      <a:avLst/>
                      <a:gdLst>
                        <a:gd name="T0" fmla="*/ 108 w 154"/>
                        <a:gd name="T1" fmla="*/ 0 h 169"/>
                        <a:gd name="T2" fmla="*/ 126 w 154"/>
                        <a:gd name="T3" fmla="*/ 0 h 169"/>
                        <a:gd name="T4" fmla="*/ 153 w 154"/>
                        <a:gd name="T5" fmla="*/ 44 h 169"/>
                        <a:gd name="T6" fmla="*/ 124 w 154"/>
                        <a:gd name="T7" fmla="*/ 83 h 169"/>
                        <a:gd name="T8" fmla="*/ 124 w 154"/>
                        <a:gd name="T9" fmla="*/ 99 h 169"/>
                        <a:gd name="T10" fmla="*/ 118 w 154"/>
                        <a:gd name="T11" fmla="*/ 105 h 169"/>
                        <a:gd name="T12" fmla="*/ 101 w 154"/>
                        <a:gd name="T13" fmla="*/ 105 h 169"/>
                        <a:gd name="T14" fmla="*/ 81 w 154"/>
                        <a:gd name="T15" fmla="*/ 127 h 169"/>
                        <a:gd name="T16" fmla="*/ 62 w 154"/>
                        <a:gd name="T17" fmla="*/ 149 h 169"/>
                        <a:gd name="T18" fmla="*/ 50 w 154"/>
                        <a:gd name="T19" fmla="*/ 168 h 169"/>
                        <a:gd name="T20" fmla="*/ 50 w 154"/>
                        <a:gd name="T21" fmla="*/ 151 h 169"/>
                        <a:gd name="T22" fmla="*/ 27 w 154"/>
                        <a:gd name="T23" fmla="*/ 154 h 169"/>
                        <a:gd name="T24" fmla="*/ 17 w 154"/>
                        <a:gd name="T25" fmla="*/ 154 h 169"/>
                        <a:gd name="T26" fmla="*/ 0 w 154"/>
                        <a:gd name="T27" fmla="*/ 154 h 169"/>
                        <a:gd name="T28" fmla="*/ 23 w 154"/>
                        <a:gd name="T29" fmla="*/ 127 h 169"/>
                        <a:gd name="T30" fmla="*/ 31 w 154"/>
                        <a:gd name="T31" fmla="*/ 113 h 169"/>
                        <a:gd name="T32" fmla="*/ 39 w 154"/>
                        <a:gd name="T33" fmla="*/ 113 h 169"/>
                        <a:gd name="T34" fmla="*/ 56 w 154"/>
                        <a:gd name="T35" fmla="*/ 91 h 169"/>
                        <a:gd name="T36" fmla="*/ 62 w 154"/>
                        <a:gd name="T37" fmla="*/ 91 h 169"/>
                        <a:gd name="T38" fmla="*/ 62 w 154"/>
                        <a:gd name="T39" fmla="*/ 88 h 169"/>
                        <a:gd name="T40" fmla="*/ 70 w 154"/>
                        <a:gd name="T41" fmla="*/ 80 h 169"/>
                        <a:gd name="T42" fmla="*/ 81 w 154"/>
                        <a:gd name="T43" fmla="*/ 80 h 169"/>
                        <a:gd name="T44" fmla="*/ 77 w 154"/>
                        <a:gd name="T45" fmla="*/ 55 h 169"/>
                        <a:gd name="T46" fmla="*/ 79 w 154"/>
                        <a:gd name="T47" fmla="*/ 55 h 169"/>
                        <a:gd name="T48" fmla="*/ 89 w 154"/>
                        <a:gd name="T49" fmla="*/ 41 h 169"/>
                        <a:gd name="T50" fmla="*/ 93 w 154"/>
                        <a:gd name="T51" fmla="*/ 52 h 169"/>
                        <a:gd name="T52" fmla="*/ 110 w 154"/>
                        <a:gd name="T53" fmla="*/ 33 h 169"/>
                        <a:gd name="T54" fmla="*/ 108 w 154"/>
                        <a:gd name="T55" fmla="*/ 0 h 169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</a:gdLst>
                      <a:ahLst/>
                      <a:cxnLst>
                        <a:cxn ang="T56">
                          <a:pos x="T0" y="T1"/>
                        </a:cxn>
                        <a:cxn ang="T57">
                          <a:pos x="T2" y="T3"/>
                        </a:cxn>
                        <a:cxn ang="T58">
                          <a:pos x="T4" y="T5"/>
                        </a:cxn>
                        <a:cxn ang="T59">
                          <a:pos x="T6" y="T7"/>
                        </a:cxn>
                        <a:cxn ang="T60">
                          <a:pos x="T8" y="T9"/>
                        </a:cxn>
                        <a:cxn ang="T61">
                          <a:pos x="T10" y="T11"/>
                        </a:cxn>
                        <a:cxn ang="T62">
                          <a:pos x="T12" y="T13"/>
                        </a:cxn>
                        <a:cxn ang="T63">
                          <a:pos x="T14" y="T15"/>
                        </a:cxn>
                        <a:cxn ang="T64">
                          <a:pos x="T16" y="T17"/>
                        </a:cxn>
                        <a:cxn ang="T65">
                          <a:pos x="T18" y="T19"/>
                        </a:cxn>
                        <a:cxn ang="T66">
                          <a:pos x="T20" y="T21"/>
                        </a:cxn>
                        <a:cxn ang="T67">
                          <a:pos x="T22" y="T23"/>
                        </a:cxn>
                        <a:cxn ang="T68">
                          <a:pos x="T24" y="T25"/>
                        </a:cxn>
                        <a:cxn ang="T69">
                          <a:pos x="T26" y="T27"/>
                        </a:cxn>
                        <a:cxn ang="T70">
                          <a:pos x="T28" y="T29"/>
                        </a:cxn>
                        <a:cxn ang="T71">
                          <a:pos x="T30" y="T31"/>
                        </a:cxn>
                        <a:cxn ang="T72">
                          <a:pos x="T32" y="T33"/>
                        </a:cxn>
                        <a:cxn ang="T73">
                          <a:pos x="T34" y="T35"/>
                        </a:cxn>
                        <a:cxn ang="T74">
                          <a:pos x="T36" y="T37"/>
                        </a:cxn>
                        <a:cxn ang="T75">
                          <a:pos x="T38" y="T39"/>
                        </a:cxn>
                        <a:cxn ang="T76">
                          <a:pos x="T40" y="T41"/>
                        </a:cxn>
                        <a:cxn ang="T77">
                          <a:pos x="T42" y="T43"/>
                        </a:cxn>
                        <a:cxn ang="T78">
                          <a:pos x="T44" y="T45"/>
                        </a:cxn>
                        <a:cxn ang="T79">
                          <a:pos x="T46" y="T47"/>
                        </a:cxn>
                        <a:cxn ang="T80">
                          <a:pos x="T48" y="T49"/>
                        </a:cxn>
                        <a:cxn ang="T81">
                          <a:pos x="T50" y="T51"/>
                        </a:cxn>
                        <a:cxn ang="T82">
                          <a:pos x="T52" y="T53"/>
                        </a:cxn>
                        <a:cxn ang="T83">
                          <a:pos x="T54" y="T55"/>
                        </a:cxn>
                      </a:cxnLst>
                      <a:rect l="0" t="0" r="r" b="b"/>
                      <a:pathLst>
                        <a:path w="154" h="169">
                          <a:moveTo>
                            <a:pt x="108" y="0"/>
                          </a:moveTo>
                          <a:lnTo>
                            <a:pt x="126" y="0"/>
                          </a:lnTo>
                          <a:lnTo>
                            <a:pt x="153" y="44"/>
                          </a:lnTo>
                          <a:lnTo>
                            <a:pt x="124" y="83"/>
                          </a:lnTo>
                          <a:lnTo>
                            <a:pt x="124" y="99"/>
                          </a:lnTo>
                          <a:lnTo>
                            <a:pt x="118" y="105"/>
                          </a:lnTo>
                          <a:lnTo>
                            <a:pt x="101" y="105"/>
                          </a:lnTo>
                          <a:lnTo>
                            <a:pt x="81" y="127"/>
                          </a:lnTo>
                          <a:lnTo>
                            <a:pt x="62" y="149"/>
                          </a:lnTo>
                          <a:lnTo>
                            <a:pt x="50" y="168"/>
                          </a:lnTo>
                          <a:lnTo>
                            <a:pt x="50" y="151"/>
                          </a:lnTo>
                          <a:lnTo>
                            <a:pt x="27" y="154"/>
                          </a:lnTo>
                          <a:lnTo>
                            <a:pt x="17" y="154"/>
                          </a:lnTo>
                          <a:lnTo>
                            <a:pt x="0" y="154"/>
                          </a:lnTo>
                          <a:lnTo>
                            <a:pt x="23" y="127"/>
                          </a:lnTo>
                          <a:lnTo>
                            <a:pt x="31" y="113"/>
                          </a:lnTo>
                          <a:lnTo>
                            <a:pt x="39" y="113"/>
                          </a:lnTo>
                          <a:lnTo>
                            <a:pt x="56" y="91"/>
                          </a:lnTo>
                          <a:lnTo>
                            <a:pt x="62" y="91"/>
                          </a:lnTo>
                          <a:lnTo>
                            <a:pt x="62" y="88"/>
                          </a:lnTo>
                          <a:lnTo>
                            <a:pt x="70" y="80"/>
                          </a:lnTo>
                          <a:lnTo>
                            <a:pt x="81" y="80"/>
                          </a:lnTo>
                          <a:lnTo>
                            <a:pt x="77" y="55"/>
                          </a:lnTo>
                          <a:lnTo>
                            <a:pt x="79" y="55"/>
                          </a:lnTo>
                          <a:lnTo>
                            <a:pt x="89" y="41"/>
                          </a:lnTo>
                          <a:lnTo>
                            <a:pt x="93" y="52"/>
                          </a:lnTo>
                          <a:lnTo>
                            <a:pt x="110" y="33"/>
                          </a:lnTo>
                          <a:lnTo>
                            <a:pt x="108" y="0"/>
                          </a:lnTo>
                        </a:path>
                      </a:pathLst>
                    </a:custGeom>
                    <a:solidFill>
                      <a:srgbClr val="D9DAF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4" name="Freeform 8"/>
                    <p:cNvSpPr>
                      <a:spLocks/>
                    </p:cNvSpPr>
                    <p:nvPr/>
                  </p:nvSpPr>
                  <p:spPr bwMode="auto">
                    <a:xfrm>
                      <a:off x="5510" y="3622"/>
                      <a:ext cx="59" cy="90"/>
                    </a:xfrm>
                    <a:custGeom>
                      <a:avLst/>
                      <a:gdLst>
                        <a:gd name="T0" fmla="*/ 0 w 59"/>
                        <a:gd name="T1" fmla="*/ 0 h 90"/>
                        <a:gd name="T2" fmla="*/ 12 w 59"/>
                        <a:gd name="T3" fmla="*/ 0 h 90"/>
                        <a:gd name="T4" fmla="*/ 27 w 59"/>
                        <a:gd name="T5" fmla="*/ 11 h 90"/>
                        <a:gd name="T6" fmla="*/ 58 w 59"/>
                        <a:gd name="T7" fmla="*/ 11 h 90"/>
                        <a:gd name="T8" fmla="*/ 54 w 59"/>
                        <a:gd name="T9" fmla="*/ 25 h 90"/>
                        <a:gd name="T10" fmla="*/ 58 w 59"/>
                        <a:gd name="T11" fmla="*/ 42 h 90"/>
                        <a:gd name="T12" fmla="*/ 48 w 59"/>
                        <a:gd name="T13" fmla="*/ 42 h 90"/>
                        <a:gd name="T14" fmla="*/ 46 w 59"/>
                        <a:gd name="T15" fmla="*/ 45 h 90"/>
                        <a:gd name="T16" fmla="*/ 39 w 59"/>
                        <a:gd name="T17" fmla="*/ 47 h 90"/>
                        <a:gd name="T18" fmla="*/ 46 w 59"/>
                        <a:gd name="T19" fmla="*/ 89 h 90"/>
                        <a:gd name="T20" fmla="*/ 27 w 59"/>
                        <a:gd name="T21" fmla="*/ 86 h 90"/>
                        <a:gd name="T22" fmla="*/ 10 w 59"/>
                        <a:gd name="T23" fmla="*/ 72 h 90"/>
                        <a:gd name="T24" fmla="*/ 10 w 59"/>
                        <a:gd name="T25" fmla="*/ 45 h 90"/>
                        <a:gd name="T26" fmla="*/ 10 w 59"/>
                        <a:gd name="T27" fmla="*/ 33 h 90"/>
                        <a:gd name="T28" fmla="*/ 0 w 59"/>
                        <a:gd name="T29" fmla="*/ 25 h 90"/>
                        <a:gd name="T30" fmla="*/ 0 w 59"/>
                        <a:gd name="T31" fmla="*/ 0 h 90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59" h="90">
                          <a:moveTo>
                            <a:pt x="0" y="0"/>
                          </a:moveTo>
                          <a:lnTo>
                            <a:pt x="12" y="0"/>
                          </a:lnTo>
                          <a:lnTo>
                            <a:pt x="27" y="11"/>
                          </a:lnTo>
                          <a:lnTo>
                            <a:pt x="58" y="11"/>
                          </a:lnTo>
                          <a:lnTo>
                            <a:pt x="54" y="25"/>
                          </a:lnTo>
                          <a:lnTo>
                            <a:pt x="58" y="42"/>
                          </a:lnTo>
                          <a:lnTo>
                            <a:pt x="48" y="42"/>
                          </a:lnTo>
                          <a:lnTo>
                            <a:pt x="46" y="45"/>
                          </a:lnTo>
                          <a:lnTo>
                            <a:pt x="39" y="47"/>
                          </a:lnTo>
                          <a:lnTo>
                            <a:pt x="46" y="89"/>
                          </a:lnTo>
                          <a:lnTo>
                            <a:pt x="27" y="86"/>
                          </a:lnTo>
                          <a:lnTo>
                            <a:pt x="10" y="72"/>
                          </a:lnTo>
                          <a:lnTo>
                            <a:pt x="10" y="45"/>
                          </a:lnTo>
                          <a:lnTo>
                            <a:pt x="10" y="33"/>
                          </a:lnTo>
                          <a:lnTo>
                            <a:pt x="0" y="25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D9DAF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51" name="Freeform 9"/>
                  <p:cNvSpPr>
                    <a:spLocks/>
                  </p:cNvSpPr>
                  <p:nvPr/>
                </p:nvSpPr>
                <p:spPr bwMode="auto">
                  <a:xfrm>
                    <a:off x="5616" y="2662"/>
                    <a:ext cx="94" cy="101"/>
                  </a:xfrm>
                  <a:custGeom>
                    <a:avLst/>
                    <a:gdLst>
                      <a:gd name="T0" fmla="*/ 17 w 94"/>
                      <a:gd name="T1" fmla="*/ 37 h 101"/>
                      <a:gd name="T2" fmla="*/ 0 w 94"/>
                      <a:gd name="T3" fmla="*/ 80 h 101"/>
                      <a:gd name="T4" fmla="*/ 6 w 94"/>
                      <a:gd name="T5" fmla="*/ 97 h 101"/>
                      <a:gd name="T6" fmla="*/ 33 w 94"/>
                      <a:gd name="T7" fmla="*/ 100 h 101"/>
                      <a:gd name="T8" fmla="*/ 56 w 94"/>
                      <a:gd name="T9" fmla="*/ 100 h 101"/>
                      <a:gd name="T10" fmla="*/ 64 w 94"/>
                      <a:gd name="T11" fmla="*/ 83 h 101"/>
                      <a:gd name="T12" fmla="*/ 68 w 94"/>
                      <a:gd name="T13" fmla="*/ 66 h 101"/>
                      <a:gd name="T14" fmla="*/ 93 w 94"/>
                      <a:gd name="T15" fmla="*/ 66 h 101"/>
                      <a:gd name="T16" fmla="*/ 89 w 94"/>
                      <a:gd name="T17" fmla="*/ 40 h 101"/>
                      <a:gd name="T18" fmla="*/ 89 w 94"/>
                      <a:gd name="T19" fmla="*/ 14 h 101"/>
                      <a:gd name="T20" fmla="*/ 64 w 94"/>
                      <a:gd name="T21" fmla="*/ 0 h 101"/>
                      <a:gd name="T22" fmla="*/ 62 w 94"/>
                      <a:gd name="T23" fmla="*/ 29 h 101"/>
                      <a:gd name="T24" fmla="*/ 76 w 94"/>
                      <a:gd name="T25" fmla="*/ 46 h 101"/>
                      <a:gd name="T26" fmla="*/ 54 w 94"/>
                      <a:gd name="T27" fmla="*/ 46 h 101"/>
                      <a:gd name="T28" fmla="*/ 45 w 94"/>
                      <a:gd name="T29" fmla="*/ 57 h 101"/>
                      <a:gd name="T30" fmla="*/ 17 w 94"/>
                      <a:gd name="T31" fmla="*/ 37 h 101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0" t="0" r="r" b="b"/>
                    <a:pathLst>
                      <a:path w="94" h="101">
                        <a:moveTo>
                          <a:pt x="17" y="37"/>
                        </a:moveTo>
                        <a:lnTo>
                          <a:pt x="0" y="80"/>
                        </a:lnTo>
                        <a:lnTo>
                          <a:pt x="6" y="97"/>
                        </a:lnTo>
                        <a:lnTo>
                          <a:pt x="33" y="100"/>
                        </a:lnTo>
                        <a:lnTo>
                          <a:pt x="56" y="100"/>
                        </a:lnTo>
                        <a:lnTo>
                          <a:pt x="64" y="83"/>
                        </a:lnTo>
                        <a:lnTo>
                          <a:pt x="68" y="66"/>
                        </a:lnTo>
                        <a:lnTo>
                          <a:pt x="93" y="66"/>
                        </a:lnTo>
                        <a:lnTo>
                          <a:pt x="89" y="40"/>
                        </a:lnTo>
                        <a:lnTo>
                          <a:pt x="89" y="14"/>
                        </a:lnTo>
                        <a:lnTo>
                          <a:pt x="64" y="0"/>
                        </a:lnTo>
                        <a:lnTo>
                          <a:pt x="62" y="29"/>
                        </a:lnTo>
                        <a:lnTo>
                          <a:pt x="76" y="46"/>
                        </a:lnTo>
                        <a:lnTo>
                          <a:pt x="54" y="46"/>
                        </a:lnTo>
                        <a:lnTo>
                          <a:pt x="45" y="57"/>
                        </a:lnTo>
                        <a:lnTo>
                          <a:pt x="17" y="37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7" name="Group 10"/>
                <p:cNvGrpSpPr>
                  <a:grpSpLocks/>
                </p:cNvGrpSpPr>
                <p:nvPr/>
              </p:nvGrpSpPr>
              <p:grpSpPr bwMode="auto">
                <a:xfrm>
                  <a:off x="4588" y="1194"/>
                  <a:ext cx="1095" cy="2390"/>
                  <a:chOff x="4588" y="1194"/>
                  <a:chExt cx="1095" cy="2390"/>
                </a:xfrm>
              </p:grpSpPr>
              <p:grpSp>
                <p:nvGrpSpPr>
                  <p:cNvPr id="37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4765" y="1437"/>
                    <a:ext cx="244" cy="717"/>
                    <a:chOff x="4765" y="1437"/>
                    <a:chExt cx="244" cy="717"/>
                  </a:xfrm>
                </p:grpSpPr>
                <p:sp>
                  <p:nvSpPr>
                    <p:cNvPr id="47" name="Freeform 12"/>
                    <p:cNvSpPr>
                      <a:spLocks/>
                    </p:cNvSpPr>
                    <p:nvPr/>
                  </p:nvSpPr>
                  <p:spPr bwMode="auto">
                    <a:xfrm>
                      <a:off x="4765" y="2080"/>
                      <a:ext cx="59" cy="74"/>
                    </a:xfrm>
                    <a:custGeom>
                      <a:avLst/>
                      <a:gdLst>
                        <a:gd name="T0" fmla="*/ 0 w 59"/>
                        <a:gd name="T1" fmla="*/ 56 h 74"/>
                        <a:gd name="T2" fmla="*/ 10 w 59"/>
                        <a:gd name="T3" fmla="*/ 70 h 74"/>
                        <a:gd name="T4" fmla="*/ 23 w 59"/>
                        <a:gd name="T5" fmla="*/ 67 h 74"/>
                        <a:gd name="T6" fmla="*/ 41 w 59"/>
                        <a:gd name="T7" fmla="*/ 73 h 74"/>
                        <a:gd name="T8" fmla="*/ 56 w 59"/>
                        <a:gd name="T9" fmla="*/ 73 h 74"/>
                        <a:gd name="T10" fmla="*/ 58 w 59"/>
                        <a:gd name="T11" fmla="*/ 48 h 74"/>
                        <a:gd name="T12" fmla="*/ 54 w 59"/>
                        <a:gd name="T13" fmla="*/ 31 h 74"/>
                        <a:gd name="T14" fmla="*/ 44 w 59"/>
                        <a:gd name="T15" fmla="*/ 11 h 74"/>
                        <a:gd name="T16" fmla="*/ 33 w 59"/>
                        <a:gd name="T17" fmla="*/ 11 h 74"/>
                        <a:gd name="T18" fmla="*/ 29 w 59"/>
                        <a:gd name="T19" fmla="*/ 0 h 74"/>
                        <a:gd name="T20" fmla="*/ 15 w 59"/>
                        <a:gd name="T21" fmla="*/ 0 h 74"/>
                        <a:gd name="T22" fmla="*/ 15 w 59"/>
                        <a:gd name="T23" fmla="*/ 22 h 74"/>
                        <a:gd name="T24" fmla="*/ 0 w 59"/>
                        <a:gd name="T25" fmla="*/ 56 h 74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59" h="74">
                          <a:moveTo>
                            <a:pt x="0" y="56"/>
                          </a:moveTo>
                          <a:lnTo>
                            <a:pt x="10" y="70"/>
                          </a:lnTo>
                          <a:lnTo>
                            <a:pt x="23" y="67"/>
                          </a:lnTo>
                          <a:lnTo>
                            <a:pt x="41" y="73"/>
                          </a:lnTo>
                          <a:lnTo>
                            <a:pt x="56" y="73"/>
                          </a:lnTo>
                          <a:lnTo>
                            <a:pt x="58" y="48"/>
                          </a:lnTo>
                          <a:lnTo>
                            <a:pt x="54" y="31"/>
                          </a:lnTo>
                          <a:lnTo>
                            <a:pt x="44" y="11"/>
                          </a:lnTo>
                          <a:lnTo>
                            <a:pt x="33" y="11"/>
                          </a:lnTo>
                          <a:lnTo>
                            <a:pt x="29" y="0"/>
                          </a:lnTo>
                          <a:lnTo>
                            <a:pt x="15" y="0"/>
                          </a:lnTo>
                          <a:lnTo>
                            <a:pt x="15" y="22"/>
                          </a:lnTo>
                          <a:lnTo>
                            <a:pt x="0" y="56"/>
                          </a:lnTo>
                        </a:path>
                      </a:pathLst>
                    </a:custGeom>
                    <a:solidFill>
                      <a:srgbClr val="D9DAF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8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4919" y="1953"/>
                      <a:ext cx="58" cy="94"/>
                    </a:xfrm>
                    <a:custGeom>
                      <a:avLst/>
                      <a:gdLst>
                        <a:gd name="T0" fmla="*/ 13 w 58"/>
                        <a:gd name="T1" fmla="*/ 0 h 94"/>
                        <a:gd name="T2" fmla="*/ 38 w 58"/>
                        <a:gd name="T3" fmla="*/ 3 h 94"/>
                        <a:gd name="T4" fmla="*/ 46 w 58"/>
                        <a:gd name="T5" fmla="*/ 28 h 94"/>
                        <a:gd name="T6" fmla="*/ 57 w 58"/>
                        <a:gd name="T7" fmla="*/ 42 h 94"/>
                        <a:gd name="T8" fmla="*/ 49 w 58"/>
                        <a:gd name="T9" fmla="*/ 54 h 94"/>
                        <a:gd name="T10" fmla="*/ 57 w 58"/>
                        <a:gd name="T11" fmla="*/ 68 h 94"/>
                        <a:gd name="T12" fmla="*/ 53 w 58"/>
                        <a:gd name="T13" fmla="*/ 85 h 94"/>
                        <a:gd name="T14" fmla="*/ 44 w 58"/>
                        <a:gd name="T15" fmla="*/ 93 h 94"/>
                        <a:gd name="T16" fmla="*/ 27 w 58"/>
                        <a:gd name="T17" fmla="*/ 90 h 94"/>
                        <a:gd name="T18" fmla="*/ 17 w 58"/>
                        <a:gd name="T19" fmla="*/ 90 h 94"/>
                        <a:gd name="T20" fmla="*/ 11 w 58"/>
                        <a:gd name="T21" fmla="*/ 79 h 94"/>
                        <a:gd name="T22" fmla="*/ 4 w 58"/>
                        <a:gd name="T23" fmla="*/ 65 h 94"/>
                        <a:gd name="T24" fmla="*/ 4 w 58"/>
                        <a:gd name="T25" fmla="*/ 51 h 94"/>
                        <a:gd name="T26" fmla="*/ 0 w 58"/>
                        <a:gd name="T27" fmla="*/ 31 h 94"/>
                        <a:gd name="T28" fmla="*/ 13 w 58"/>
                        <a:gd name="T29" fmla="*/ 0 h 94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0" t="0" r="r" b="b"/>
                      <a:pathLst>
                        <a:path w="58" h="94">
                          <a:moveTo>
                            <a:pt x="13" y="0"/>
                          </a:moveTo>
                          <a:lnTo>
                            <a:pt x="38" y="3"/>
                          </a:lnTo>
                          <a:lnTo>
                            <a:pt x="46" y="28"/>
                          </a:lnTo>
                          <a:lnTo>
                            <a:pt x="57" y="42"/>
                          </a:lnTo>
                          <a:lnTo>
                            <a:pt x="49" y="54"/>
                          </a:lnTo>
                          <a:lnTo>
                            <a:pt x="57" y="68"/>
                          </a:lnTo>
                          <a:lnTo>
                            <a:pt x="53" y="85"/>
                          </a:lnTo>
                          <a:lnTo>
                            <a:pt x="44" y="93"/>
                          </a:lnTo>
                          <a:lnTo>
                            <a:pt x="27" y="90"/>
                          </a:lnTo>
                          <a:lnTo>
                            <a:pt x="17" y="90"/>
                          </a:lnTo>
                          <a:lnTo>
                            <a:pt x="11" y="79"/>
                          </a:lnTo>
                          <a:lnTo>
                            <a:pt x="4" y="65"/>
                          </a:lnTo>
                          <a:lnTo>
                            <a:pt x="4" y="51"/>
                          </a:lnTo>
                          <a:lnTo>
                            <a:pt x="0" y="31"/>
                          </a:lnTo>
                          <a:lnTo>
                            <a:pt x="13" y="0"/>
                          </a:lnTo>
                        </a:path>
                      </a:pathLst>
                    </a:custGeom>
                    <a:solidFill>
                      <a:srgbClr val="D9DAF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9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4909" y="1437"/>
                      <a:ext cx="100" cy="87"/>
                    </a:xfrm>
                    <a:custGeom>
                      <a:avLst/>
                      <a:gdLst>
                        <a:gd name="T0" fmla="*/ 14 w 100"/>
                        <a:gd name="T1" fmla="*/ 0 h 87"/>
                        <a:gd name="T2" fmla="*/ 27 w 100"/>
                        <a:gd name="T3" fmla="*/ 14 h 87"/>
                        <a:gd name="T4" fmla="*/ 39 w 100"/>
                        <a:gd name="T5" fmla="*/ 11 h 87"/>
                        <a:gd name="T6" fmla="*/ 58 w 100"/>
                        <a:gd name="T7" fmla="*/ 14 h 87"/>
                        <a:gd name="T8" fmla="*/ 74 w 100"/>
                        <a:gd name="T9" fmla="*/ 14 h 87"/>
                        <a:gd name="T10" fmla="*/ 83 w 100"/>
                        <a:gd name="T11" fmla="*/ 22 h 87"/>
                        <a:gd name="T12" fmla="*/ 93 w 100"/>
                        <a:gd name="T13" fmla="*/ 42 h 87"/>
                        <a:gd name="T14" fmla="*/ 99 w 100"/>
                        <a:gd name="T15" fmla="*/ 50 h 87"/>
                        <a:gd name="T16" fmla="*/ 76 w 100"/>
                        <a:gd name="T17" fmla="*/ 55 h 87"/>
                        <a:gd name="T18" fmla="*/ 70 w 100"/>
                        <a:gd name="T19" fmla="*/ 61 h 87"/>
                        <a:gd name="T20" fmla="*/ 76 w 100"/>
                        <a:gd name="T21" fmla="*/ 72 h 87"/>
                        <a:gd name="T22" fmla="*/ 76 w 100"/>
                        <a:gd name="T23" fmla="*/ 83 h 87"/>
                        <a:gd name="T24" fmla="*/ 54 w 100"/>
                        <a:gd name="T25" fmla="*/ 72 h 87"/>
                        <a:gd name="T26" fmla="*/ 35 w 100"/>
                        <a:gd name="T27" fmla="*/ 64 h 87"/>
                        <a:gd name="T28" fmla="*/ 27 w 100"/>
                        <a:gd name="T29" fmla="*/ 67 h 87"/>
                        <a:gd name="T30" fmla="*/ 27 w 100"/>
                        <a:gd name="T31" fmla="*/ 83 h 87"/>
                        <a:gd name="T32" fmla="*/ 14 w 100"/>
                        <a:gd name="T33" fmla="*/ 86 h 87"/>
                        <a:gd name="T34" fmla="*/ 8 w 100"/>
                        <a:gd name="T35" fmla="*/ 72 h 87"/>
                        <a:gd name="T36" fmla="*/ 6 w 100"/>
                        <a:gd name="T37" fmla="*/ 55 h 87"/>
                        <a:gd name="T38" fmla="*/ 0 w 100"/>
                        <a:gd name="T39" fmla="*/ 53 h 87"/>
                        <a:gd name="T40" fmla="*/ 6 w 100"/>
                        <a:gd name="T41" fmla="*/ 36 h 87"/>
                        <a:gd name="T42" fmla="*/ 17 w 100"/>
                        <a:gd name="T43" fmla="*/ 31 h 87"/>
                        <a:gd name="T44" fmla="*/ 14 w 100"/>
                        <a:gd name="T45" fmla="*/ 0 h 87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</a:gdLst>
                      <a:ahLst/>
                      <a:cxnLst>
                        <a:cxn ang="T46">
                          <a:pos x="T0" y="T1"/>
                        </a:cxn>
                        <a:cxn ang="T47">
                          <a:pos x="T2" y="T3"/>
                        </a:cxn>
                        <a:cxn ang="T48">
                          <a:pos x="T4" y="T5"/>
                        </a:cxn>
                        <a:cxn ang="T49">
                          <a:pos x="T6" y="T7"/>
                        </a:cxn>
                        <a:cxn ang="T50">
                          <a:pos x="T8" y="T9"/>
                        </a:cxn>
                        <a:cxn ang="T51">
                          <a:pos x="T10" y="T11"/>
                        </a:cxn>
                        <a:cxn ang="T52">
                          <a:pos x="T12" y="T13"/>
                        </a:cxn>
                        <a:cxn ang="T53">
                          <a:pos x="T14" y="T15"/>
                        </a:cxn>
                        <a:cxn ang="T54">
                          <a:pos x="T16" y="T17"/>
                        </a:cxn>
                        <a:cxn ang="T55">
                          <a:pos x="T18" y="T19"/>
                        </a:cxn>
                        <a:cxn ang="T56">
                          <a:pos x="T20" y="T21"/>
                        </a:cxn>
                        <a:cxn ang="T57">
                          <a:pos x="T22" y="T23"/>
                        </a:cxn>
                        <a:cxn ang="T58">
                          <a:pos x="T24" y="T25"/>
                        </a:cxn>
                        <a:cxn ang="T59">
                          <a:pos x="T26" y="T27"/>
                        </a:cxn>
                        <a:cxn ang="T60">
                          <a:pos x="T28" y="T29"/>
                        </a:cxn>
                        <a:cxn ang="T61">
                          <a:pos x="T30" y="T31"/>
                        </a:cxn>
                        <a:cxn ang="T62">
                          <a:pos x="T32" y="T33"/>
                        </a:cxn>
                        <a:cxn ang="T63">
                          <a:pos x="T34" y="T35"/>
                        </a:cxn>
                        <a:cxn ang="T64">
                          <a:pos x="T36" y="T37"/>
                        </a:cxn>
                        <a:cxn ang="T65">
                          <a:pos x="T38" y="T39"/>
                        </a:cxn>
                        <a:cxn ang="T66">
                          <a:pos x="T40" y="T41"/>
                        </a:cxn>
                        <a:cxn ang="T67">
                          <a:pos x="T42" y="T43"/>
                        </a:cxn>
                        <a:cxn ang="T68">
                          <a:pos x="T44" y="T45"/>
                        </a:cxn>
                      </a:cxnLst>
                      <a:rect l="0" t="0" r="r" b="b"/>
                      <a:pathLst>
                        <a:path w="100" h="87">
                          <a:moveTo>
                            <a:pt x="14" y="0"/>
                          </a:moveTo>
                          <a:lnTo>
                            <a:pt x="27" y="14"/>
                          </a:lnTo>
                          <a:lnTo>
                            <a:pt x="39" y="11"/>
                          </a:lnTo>
                          <a:lnTo>
                            <a:pt x="58" y="14"/>
                          </a:lnTo>
                          <a:lnTo>
                            <a:pt x="74" y="14"/>
                          </a:lnTo>
                          <a:lnTo>
                            <a:pt x="83" y="22"/>
                          </a:lnTo>
                          <a:lnTo>
                            <a:pt x="93" y="42"/>
                          </a:lnTo>
                          <a:lnTo>
                            <a:pt x="99" y="50"/>
                          </a:lnTo>
                          <a:lnTo>
                            <a:pt x="76" y="55"/>
                          </a:lnTo>
                          <a:lnTo>
                            <a:pt x="70" y="61"/>
                          </a:lnTo>
                          <a:lnTo>
                            <a:pt x="76" y="72"/>
                          </a:lnTo>
                          <a:lnTo>
                            <a:pt x="76" y="83"/>
                          </a:lnTo>
                          <a:lnTo>
                            <a:pt x="54" y="72"/>
                          </a:lnTo>
                          <a:lnTo>
                            <a:pt x="35" y="64"/>
                          </a:lnTo>
                          <a:lnTo>
                            <a:pt x="27" y="67"/>
                          </a:lnTo>
                          <a:lnTo>
                            <a:pt x="27" y="83"/>
                          </a:lnTo>
                          <a:lnTo>
                            <a:pt x="14" y="86"/>
                          </a:lnTo>
                          <a:lnTo>
                            <a:pt x="8" y="72"/>
                          </a:lnTo>
                          <a:lnTo>
                            <a:pt x="6" y="55"/>
                          </a:lnTo>
                          <a:lnTo>
                            <a:pt x="0" y="53"/>
                          </a:lnTo>
                          <a:lnTo>
                            <a:pt x="6" y="36"/>
                          </a:lnTo>
                          <a:lnTo>
                            <a:pt x="17" y="31"/>
                          </a:lnTo>
                          <a:lnTo>
                            <a:pt x="14" y="0"/>
                          </a:lnTo>
                        </a:path>
                      </a:pathLst>
                    </a:custGeom>
                    <a:solidFill>
                      <a:srgbClr val="D9DAF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38" name="Freeform 15"/>
                  <p:cNvSpPr>
                    <a:spLocks/>
                  </p:cNvSpPr>
                  <p:nvPr/>
                </p:nvSpPr>
                <p:spPr bwMode="auto">
                  <a:xfrm>
                    <a:off x="4993" y="2889"/>
                    <a:ext cx="690" cy="695"/>
                  </a:xfrm>
                  <a:custGeom>
                    <a:avLst/>
                    <a:gdLst>
                      <a:gd name="T0" fmla="*/ 533 w 690"/>
                      <a:gd name="T1" fmla="*/ 56 h 695"/>
                      <a:gd name="T2" fmla="*/ 560 w 690"/>
                      <a:gd name="T3" fmla="*/ 78 h 695"/>
                      <a:gd name="T4" fmla="*/ 589 w 690"/>
                      <a:gd name="T5" fmla="*/ 181 h 695"/>
                      <a:gd name="T6" fmla="*/ 652 w 690"/>
                      <a:gd name="T7" fmla="*/ 287 h 695"/>
                      <a:gd name="T8" fmla="*/ 689 w 690"/>
                      <a:gd name="T9" fmla="*/ 396 h 695"/>
                      <a:gd name="T10" fmla="*/ 662 w 690"/>
                      <a:gd name="T11" fmla="*/ 496 h 695"/>
                      <a:gd name="T12" fmla="*/ 636 w 690"/>
                      <a:gd name="T13" fmla="*/ 560 h 695"/>
                      <a:gd name="T14" fmla="*/ 619 w 690"/>
                      <a:gd name="T15" fmla="*/ 622 h 695"/>
                      <a:gd name="T16" fmla="*/ 603 w 690"/>
                      <a:gd name="T17" fmla="*/ 658 h 695"/>
                      <a:gd name="T18" fmla="*/ 570 w 690"/>
                      <a:gd name="T19" fmla="*/ 683 h 695"/>
                      <a:gd name="T20" fmla="*/ 517 w 690"/>
                      <a:gd name="T21" fmla="*/ 674 h 695"/>
                      <a:gd name="T22" fmla="*/ 463 w 690"/>
                      <a:gd name="T23" fmla="*/ 658 h 695"/>
                      <a:gd name="T24" fmla="*/ 435 w 690"/>
                      <a:gd name="T25" fmla="*/ 619 h 695"/>
                      <a:gd name="T26" fmla="*/ 427 w 690"/>
                      <a:gd name="T27" fmla="*/ 569 h 695"/>
                      <a:gd name="T28" fmla="*/ 408 w 690"/>
                      <a:gd name="T29" fmla="*/ 546 h 695"/>
                      <a:gd name="T30" fmla="*/ 379 w 690"/>
                      <a:gd name="T31" fmla="*/ 549 h 695"/>
                      <a:gd name="T32" fmla="*/ 353 w 690"/>
                      <a:gd name="T33" fmla="*/ 510 h 695"/>
                      <a:gd name="T34" fmla="*/ 330 w 690"/>
                      <a:gd name="T35" fmla="*/ 504 h 695"/>
                      <a:gd name="T36" fmla="*/ 293 w 690"/>
                      <a:gd name="T37" fmla="*/ 510 h 695"/>
                      <a:gd name="T38" fmla="*/ 262 w 690"/>
                      <a:gd name="T39" fmla="*/ 516 h 695"/>
                      <a:gd name="T40" fmla="*/ 236 w 690"/>
                      <a:gd name="T41" fmla="*/ 538 h 695"/>
                      <a:gd name="T42" fmla="*/ 197 w 690"/>
                      <a:gd name="T43" fmla="*/ 555 h 695"/>
                      <a:gd name="T44" fmla="*/ 158 w 690"/>
                      <a:gd name="T45" fmla="*/ 580 h 695"/>
                      <a:gd name="T46" fmla="*/ 137 w 690"/>
                      <a:gd name="T47" fmla="*/ 591 h 695"/>
                      <a:gd name="T48" fmla="*/ 80 w 690"/>
                      <a:gd name="T49" fmla="*/ 585 h 695"/>
                      <a:gd name="T50" fmla="*/ 68 w 690"/>
                      <a:gd name="T51" fmla="*/ 571 h 695"/>
                      <a:gd name="T52" fmla="*/ 68 w 690"/>
                      <a:gd name="T53" fmla="*/ 496 h 695"/>
                      <a:gd name="T54" fmla="*/ 49 w 690"/>
                      <a:gd name="T55" fmla="*/ 452 h 695"/>
                      <a:gd name="T56" fmla="*/ 31 w 690"/>
                      <a:gd name="T57" fmla="*/ 415 h 695"/>
                      <a:gd name="T58" fmla="*/ 6 w 690"/>
                      <a:gd name="T59" fmla="*/ 287 h 695"/>
                      <a:gd name="T60" fmla="*/ 8 w 690"/>
                      <a:gd name="T61" fmla="*/ 245 h 695"/>
                      <a:gd name="T62" fmla="*/ 57 w 690"/>
                      <a:gd name="T63" fmla="*/ 223 h 695"/>
                      <a:gd name="T64" fmla="*/ 94 w 690"/>
                      <a:gd name="T65" fmla="*/ 217 h 695"/>
                      <a:gd name="T66" fmla="*/ 115 w 690"/>
                      <a:gd name="T67" fmla="*/ 206 h 695"/>
                      <a:gd name="T68" fmla="*/ 127 w 690"/>
                      <a:gd name="T69" fmla="*/ 170 h 695"/>
                      <a:gd name="T70" fmla="*/ 123 w 690"/>
                      <a:gd name="T71" fmla="*/ 151 h 695"/>
                      <a:gd name="T72" fmla="*/ 172 w 690"/>
                      <a:gd name="T73" fmla="*/ 100 h 695"/>
                      <a:gd name="T74" fmla="*/ 211 w 690"/>
                      <a:gd name="T75" fmla="*/ 64 h 695"/>
                      <a:gd name="T76" fmla="*/ 246 w 690"/>
                      <a:gd name="T77" fmla="*/ 89 h 695"/>
                      <a:gd name="T78" fmla="*/ 273 w 690"/>
                      <a:gd name="T79" fmla="*/ 61 h 695"/>
                      <a:gd name="T80" fmla="*/ 299 w 690"/>
                      <a:gd name="T81" fmla="*/ 28 h 695"/>
                      <a:gd name="T82" fmla="*/ 328 w 690"/>
                      <a:gd name="T83" fmla="*/ 8 h 695"/>
                      <a:gd name="T84" fmla="*/ 373 w 690"/>
                      <a:gd name="T85" fmla="*/ 14 h 695"/>
                      <a:gd name="T86" fmla="*/ 390 w 690"/>
                      <a:gd name="T87" fmla="*/ 39 h 695"/>
                      <a:gd name="T88" fmla="*/ 390 w 690"/>
                      <a:gd name="T89" fmla="*/ 70 h 695"/>
                      <a:gd name="T90" fmla="*/ 429 w 690"/>
                      <a:gd name="T91" fmla="*/ 125 h 695"/>
                      <a:gd name="T92" fmla="*/ 461 w 690"/>
                      <a:gd name="T93" fmla="*/ 142 h 695"/>
                      <a:gd name="T94" fmla="*/ 488 w 690"/>
                      <a:gd name="T95" fmla="*/ 89 h 695"/>
                      <a:gd name="T96" fmla="*/ 496 w 690"/>
                      <a:gd name="T97" fmla="*/ 0 h 695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0" t="0" r="r" b="b"/>
                    <a:pathLst>
                      <a:path w="690" h="695">
                        <a:moveTo>
                          <a:pt x="496" y="0"/>
                        </a:moveTo>
                        <a:lnTo>
                          <a:pt x="533" y="0"/>
                        </a:lnTo>
                        <a:lnTo>
                          <a:pt x="533" y="56"/>
                        </a:lnTo>
                        <a:lnTo>
                          <a:pt x="548" y="70"/>
                        </a:lnTo>
                        <a:lnTo>
                          <a:pt x="552" y="78"/>
                        </a:lnTo>
                        <a:lnTo>
                          <a:pt x="560" y="78"/>
                        </a:lnTo>
                        <a:lnTo>
                          <a:pt x="564" y="89"/>
                        </a:lnTo>
                        <a:lnTo>
                          <a:pt x="568" y="145"/>
                        </a:lnTo>
                        <a:lnTo>
                          <a:pt x="589" y="181"/>
                        </a:lnTo>
                        <a:lnTo>
                          <a:pt x="619" y="234"/>
                        </a:lnTo>
                        <a:lnTo>
                          <a:pt x="619" y="242"/>
                        </a:lnTo>
                        <a:lnTo>
                          <a:pt x="652" y="287"/>
                        </a:lnTo>
                        <a:lnTo>
                          <a:pt x="652" y="295"/>
                        </a:lnTo>
                        <a:lnTo>
                          <a:pt x="685" y="332"/>
                        </a:lnTo>
                        <a:lnTo>
                          <a:pt x="689" y="396"/>
                        </a:lnTo>
                        <a:lnTo>
                          <a:pt x="685" y="454"/>
                        </a:lnTo>
                        <a:lnTo>
                          <a:pt x="675" y="482"/>
                        </a:lnTo>
                        <a:lnTo>
                          <a:pt x="662" y="496"/>
                        </a:lnTo>
                        <a:lnTo>
                          <a:pt x="658" y="524"/>
                        </a:lnTo>
                        <a:lnTo>
                          <a:pt x="646" y="549"/>
                        </a:lnTo>
                        <a:lnTo>
                          <a:pt x="636" y="560"/>
                        </a:lnTo>
                        <a:lnTo>
                          <a:pt x="638" y="569"/>
                        </a:lnTo>
                        <a:lnTo>
                          <a:pt x="625" y="585"/>
                        </a:lnTo>
                        <a:lnTo>
                          <a:pt x="619" y="622"/>
                        </a:lnTo>
                        <a:lnTo>
                          <a:pt x="617" y="641"/>
                        </a:lnTo>
                        <a:lnTo>
                          <a:pt x="605" y="649"/>
                        </a:lnTo>
                        <a:lnTo>
                          <a:pt x="603" y="658"/>
                        </a:lnTo>
                        <a:lnTo>
                          <a:pt x="595" y="674"/>
                        </a:lnTo>
                        <a:lnTo>
                          <a:pt x="580" y="677"/>
                        </a:lnTo>
                        <a:lnTo>
                          <a:pt x="570" y="683"/>
                        </a:lnTo>
                        <a:lnTo>
                          <a:pt x="556" y="694"/>
                        </a:lnTo>
                        <a:lnTo>
                          <a:pt x="537" y="672"/>
                        </a:lnTo>
                        <a:lnTo>
                          <a:pt x="517" y="674"/>
                        </a:lnTo>
                        <a:lnTo>
                          <a:pt x="511" y="674"/>
                        </a:lnTo>
                        <a:lnTo>
                          <a:pt x="482" y="680"/>
                        </a:lnTo>
                        <a:lnTo>
                          <a:pt x="463" y="658"/>
                        </a:lnTo>
                        <a:lnTo>
                          <a:pt x="451" y="635"/>
                        </a:lnTo>
                        <a:lnTo>
                          <a:pt x="443" y="638"/>
                        </a:lnTo>
                        <a:lnTo>
                          <a:pt x="435" y="619"/>
                        </a:lnTo>
                        <a:lnTo>
                          <a:pt x="431" y="602"/>
                        </a:lnTo>
                        <a:lnTo>
                          <a:pt x="427" y="596"/>
                        </a:lnTo>
                        <a:lnTo>
                          <a:pt x="427" y="569"/>
                        </a:lnTo>
                        <a:lnTo>
                          <a:pt x="429" y="552"/>
                        </a:lnTo>
                        <a:lnTo>
                          <a:pt x="424" y="541"/>
                        </a:lnTo>
                        <a:lnTo>
                          <a:pt x="408" y="546"/>
                        </a:lnTo>
                        <a:lnTo>
                          <a:pt x="400" y="549"/>
                        </a:lnTo>
                        <a:lnTo>
                          <a:pt x="386" y="549"/>
                        </a:lnTo>
                        <a:lnTo>
                          <a:pt x="379" y="549"/>
                        </a:lnTo>
                        <a:lnTo>
                          <a:pt x="373" y="549"/>
                        </a:lnTo>
                        <a:lnTo>
                          <a:pt x="363" y="532"/>
                        </a:lnTo>
                        <a:lnTo>
                          <a:pt x="353" y="510"/>
                        </a:lnTo>
                        <a:lnTo>
                          <a:pt x="351" y="513"/>
                        </a:lnTo>
                        <a:lnTo>
                          <a:pt x="332" y="513"/>
                        </a:lnTo>
                        <a:lnTo>
                          <a:pt x="330" y="504"/>
                        </a:lnTo>
                        <a:lnTo>
                          <a:pt x="320" y="513"/>
                        </a:lnTo>
                        <a:lnTo>
                          <a:pt x="310" y="510"/>
                        </a:lnTo>
                        <a:lnTo>
                          <a:pt x="293" y="510"/>
                        </a:lnTo>
                        <a:lnTo>
                          <a:pt x="283" y="504"/>
                        </a:lnTo>
                        <a:lnTo>
                          <a:pt x="279" y="513"/>
                        </a:lnTo>
                        <a:lnTo>
                          <a:pt x="262" y="516"/>
                        </a:lnTo>
                        <a:lnTo>
                          <a:pt x="258" y="510"/>
                        </a:lnTo>
                        <a:lnTo>
                          <a:pt x="248" y="524"/>
                        </a:lnTo>
                        <a:lnTo>
                          <a:pt x="236" y="538"/>
                        </a:lnTo>
                        <a:lnTo>
                          <a:pt x="228" y="538"/>
                        </a:lnTo>
                        <a:lnTo>
                          <a:pt x="215" y="555"/>
                        </a:lnTo>
                        <a:lnTo>
                          <a:pt x="197" y="555"/>
                        </a:lnTo>
                        <a:lnTo>
                          <a:pt x="183" y="560"/>
                        </a:lnTo>
                        <a:lnTo>
                          <a:pt x="166" y="569"/>
                        </a:lnTo>
                        <a:lnTo>
                          <a:pt x="158" y="580"/>
                        </a:lnTo>
                        <a:lnTo>
                          <a:pt x="152" y="577"/>
                        </a:lnTo>
                        <a:lnTo>
                          <a:pt x="146" y="588"/>
                        </a:lnTo>
                        <a:lnTo>
                          <a:pt x="137" y="591"/>
                        </a:lnTo>
                        <a:lnTo>
                          <a:pt x="127" y="605"/>
                        </a:lnTo>
                        <a:lnTo>
                          <a:pt x="94" y="605"/>
                        </a:lnTo>
                        <a:lnTo>
                          <a:pt x="80" y="585"/>
                        </a:lnTo>
                        <a:lnTo>
                          <a:pt x="78" y="577"/>
                        </a:lnTo>
                        <a:lnTo>
                          <a:pt x="74" y="585"/>
                        </a:lnTo>
                        <a:lnTo>
                          <a:pt x="68" y="571"/>
                        </a:lnTo>
                        <a:lnTo>
                          <a:pt x="70" y="535"/>
                        </a:lnTo>
                        <a:lnTo>
                          <a:pt x="74" y="513"/>
                        </a:lnTo>
                        <a:lnTo>
                          <a:pt x="68" y="496"/>
                        </a:lnTo>
                        <a:lnTo>
                          <a:pt x="62" y="479"/>
                        </a:lnTo>
                        <a:lnTo>
                          <a:pt x="59" y="460"/>
                        </a:lnTo>
                        <a:lnTo>
                          <a:pt x="49" y="452"/>
                        </a:lnTo>
                        <a:lnTo>
                          <a:pt x="47" y="449"/>
                        </a:lnTo>
                        <a:lnTo>
                          <a:pt x="45" y="440"/>
                        </a:lnTo>
                        <a:lnTo>
                          <a:pt x="31" y="415"/>
                        </a:lnTo>
                        <a:lnTo>
                          <a:pt x="12" y="354"/>
                        </a:lnTo>
                        <a:lnTo>
                          <a:pt x="6" y="312"/>
                        </a:lnTo>
                        <a:lnTo>
                          <a:pt x="6" y="287"/>
                        </a:lnTo>
                        <a:lnTo>
                          <a:pt x="0" y="279"/>
                        </a:lnTo>
                        <a:lnTo>
                          <a:pt x="2" y="256"/>
                        </a:lnTo>
                        <a:lnTo>
                          <a:pt x="8" y="245"/>
                        </a:lnTo>
                        <a:lnTo>
                          <a:pt x="31" y="215"/>
                        </a:lnTo>
                        <a:lnTo>
                          <a:pt x="53" y="217"/>
                        </a:lnTo>
                        <a:lnTo>
                          <a:pt x="57" y="223"/>
                        </a:lnTo>
                        <a:lnTo>
                          <a:pt x="86" y="223"/>
                        </a:lnTo>
                        <a:lnTo>
                          <a:pt x="88" y="215"/>
                        </a:lnTo>
                        <a:lnTo>
                          <a:pt x="94" y="217"/>
                        </a:lnTo>
                        <a:lnTo>
                          <a:pt x="103" y="209"/>
                        </a:lnTo>
                        <a:lnTo>
                          <a:pt x="109" y="212"/>
                        </a:lnTo>
                        <a:lnTo>
                          <a:pt x="115" y="206"/>
                        </a:lnTo>
                        <a:lnTo>
                          <a:pt x="113" y="198"/>
                        </a:lnTo>
                        <a:lnTo>
                          <a:pt x="119" y="178"/>
                        </a:lnTo>
                        <a:lnTo>
                          <a:pt x="127" y="170"/>
                        </a:lnTo>
                        <a:lnTo>
                          <a:pt x="123" y="164"/>
                        </a:lnTo>
                        <a:lnTo>
                          <a:pt x="127" y="159"/>
                        </a:lnTo>
                        <a:lnTo>
                          <a:pt x="123" y="151"/>
                        </a:lnTo>
                        <a:lnTo>
                          <a:pt x="135" y="137"/>
                        </a:lnTo>
                        <a:lnTo>
                          <a:pt x="154" y="134"/>
                        </a:lnTo>
                        <a:lnTo>
                          <a:pt x="172" y="100"/>
                        </a:lnTo>
                        <a:lnTo>
                          <a:pt x="195" y="72"/>
                        </a:lnTo>
                        <a:lnTo>
                          <a:pt x="205" y="70"/>
                        </a:lnTo>
                        <a:lnTo>
                          <a:pt x="211" y="64"/>
                        </a:lnTo>
                        <a:lnTo>
                          <a:pt x="221" y="64"/>
                        </a:lnTo>
                        <a:lnTo>
                          <a:pt x="240" y="86"/>
                        </a:lnTo>
                        <a:lnTo>
                          <a:pt x="246" y="89"/>
                        </a:lnTo>
                        <a:lnTo>
                          <a:pt x="252" y="78"/>
                        </a:lnTo>
                        <a:lnTo>
                          <a:pt x="265" y="64"/>
                        </a:lnTo>
                        <a:lnTo>
                          <a:pt x="273" y="61"/>
                        </a:lnTo>
                        <a:lnTo>
                          <a:pt x="281" y="39"/>
                        </a:lnTo>
                        <a:lnTo>
                          <a:pt x="289" y="36"/>
                        </a:lnTo>
                        <a:lnTo>
                          <a:pt x="299" y="28"/>
                        </a:lnTo>
                        <a:lnTo>
                          <a:pt x="310" y="20"/>
                        </a:lnTo>
                        <a:lnTo>
                          <a:pt x="320" y="20"/>
                        </a:lnTo>
                        <a:lnTo>
                          <a:pt x="328" y="8"/>
                        </a:lnTo>
                        <a:lnTo>
                          <a:pt x="340" y="8"/>
                        </a:lnTo>
                        <a:lnTo>
                          <a:pt x="355" y="8"/>
                        </a:lnTo>
                        <a:lnTo>
                          <a:pt x="373" y="14"/>
                        </a:lnTo>
                        <a:lnTo>
                          <a:pt x="386" y="25"/>
                        </a:lnTo>
                        <a:lnTo>
                          <a:pt x="388" y="33"/>
                        </a:lnTo>
                        <a:lnTo>
                          <a:pt x="390" y="39"/>
                        </a:lnTo>
                        <a:lnTo>
                          <a:pt x="392" y="53"/>
                        </a:lnTo>
                        <a:lnTo>
                          <a:pt x="390" y="59"/>
                        </a:lnTo>
                        <a:lnTo>
                          <a:pt x="390" y="70"/>
                        </a:lnTo>
                        <a:lnTo>
                          <a:pt x="388" y="78"/>
                        </a:lnTo>
                        <a:lnTo>
                          <a:pt x="418" y="109"/>
                        </a:lnTo>
                        <a:lnTo>
                          <a:pt x="429" y="125"/>
                        </a:lnTo>
                        <a:lnTo>
                          <a:pt x="441" y="131"/>
                        </a:lnTo>
                        <a:lnTo>
                          <a:pt x="453" y="139"/>
                        </a:lnTo>
                        <a:lnTo>
                          <a:pt x="461" y="142"/>
                        </a:lnTo>
                        <a:lnTo>
                          <a:pt x="474" y="134"/>
                        </a:lnTo>
                        <a:lnTo>
                          <a:pt x="484" y="109"/>
                        </a:lnTo>
                        <a:lnTo>
                          <a:pt x="488" y="89"/>
                        </a:lnTo>
                        <a:lnTo>
                          <a:pt x="492" y="53"/>
                        </a:lnTo>
                        <a:lnTo>
                          <a:pt x="496" y="36"/>
                        </a:lnTo>
                        <a:lnTo>
                          <a:pt x="496" y="0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9" name="Freeform 16"/>
                  <p:cNvSpPr>
                    <a:spLocks/>
                  </p:cNvSpPr>
                  <p:nvPr/>
                </p:nvSpPr>
                <p:spPr bwMode="auto">
                  <a:xfrm>
                    <a:off x="4831" y="2741"/>
                    <a:ext cx="383" cy="93"/>
                  </a:xfrm>
                  <a:custGeom>
                    <a:avLst/>
                    <a:gdLst>
                      <a:gd name="T0" fmla="*/ 29 w 383"/>
                      <a:gd name="T1" fmla="*/ 14 h 93"/>
                      <a:gd name="T2" fmla="*/ 76 w 383"/>
                      <a:gd name="T3" fmla="*/ 14 h 93"/>
                      <a:gd name="T4" fmla="*/ 105 w 383"/>
                      <a:gd name="T5" fmla="*/ 16 h 93"/>
                      <a:gd name="T6" fmla="*/ 129 w 383"/>
                      <a:gd name="T7" fmla="*/ 43 h 93"/>
                      <a:gd name="T8" fmla="*/ 152 w 383"/>
                      <a:gd name="T9" fmla="*/ 49 h 93"/>
                      <a:gd name="T10" fmla="*/ 187 w 383"/>
                      <a:gd name="T11" fmla="*/ 60 h 93"/>
                      <a:gd name="T12" fmla="*/ 207 w 383"/>
                      <a:gd name="T13" fmla="*/ 65 h 93"/>
                      <a:gd name="T14" fmla="*/ 216 w 383"/>
                      <a:gd name="T15" fmla="*/ 43 h 93"/>
                      <a:gd name="T16" fmla="*/ 261 w 383"/>
                      <a:gd name="T17" fmla="*/ 49 h 93"/>
                      <a:gd name="T18" fmla="*/ 294 w 383"/>
                      <a:gd name="T19" fmla="*/ 57 h 93"/>
                      <a:gd name="T20" fmla="*/ 316 w 383"/>
                      <a:gd name="T21" fmla="*/ 60 h 93"/>
                      <a:gd name="T22" fmla="*/ 333 w 383"/>
                      <a:gd name="T23" fmla="*/ 49 h 93"/>
                      <a:gd name="T24" fmla="*/ 359 w 383"/>
                      <a:gd name="T25" fmla="*/ 43 h 93"/>
                      <a:gd name="T26" fmla="*/ 382 w 383"/>
                      <a:gd name="T27" fmla="*/ 38 h 93"/>
                      <a:gd name="T28" fmla="*/ 376 w 383"/>
                      <a:gd name="T29" fmla="*/ 65 h 93"/>
                      <a:gd name="T30" fmla="*/ 359 w 383"/>
                      <a:gd name="T31" fmla="*/ 73 h 93"/>
                      <a:gd name="T32" fmla="*/ 347 w 383"/>
                      <a:gd name="T33" fmla="*/ 76 h 93"/>
                      <a:gd name="T34" fmla="*/ 331 w 383"/>
                      <a:gd name="T35" fmla="*/ 84 h 93"/>
                      <a:gd name="T36" fmla="*/ 314 w 383"/>
                      <a:gd name="T37" fmla="*/ 84 h 93"/>
                      <a:gd name="T38" fmla="*/ 300 w 383"/>
                      <a:gd name="T39" fmla="*/ 87 h 93"/>
                      <a:gd name="T40" fmla="*/ 277 w 383"/>
                      <a:gd name="T41" fmla="*/ 92 h 93"/>
                      <a:gd name="T42" fmla="*/ 263 w 383"/>
                      <a:gd name="T43" fmla="*/ 73 h 93"/>
                      <a:gd name="T44" fmla="*/ 246 w 383"/>
                      <a:gd name="T45" fmla="*/ 92 h 93"/>
                      <a:gd name="T46" fmla="*/ 224 w 383"/>
                      <a:gd name="T47" fmla="*/ 73 h 93"/>
                      <a:gd name="T48" fmla="*/ 212 w 383"/>
                      <a:gd name="T49" fmla="*/ 76 h 93"/>
                      <a:gd name="T50" fmla="*/ 193 w 383"/>
                      <a:gd name="T51" fmla="*/ 84 h 93"/>
                      <a:gd name="T52" fmla="*/ 175 w 383"/>
                      <a:gd name="T53" fmla="*/ 78 h 93"/>
                      <a:gd name="T54" fmla="*/ 154 w 383"/>
                      <a:gd name="T55" fmla="*/ 76 h 93"/>
                      <a:gd name="T56" fmla="*/ 133 w 383"/>
                      <a:gd name="T57" fmla="*/ 84 h 93"/>
                      <a:gd name="T58" fmla="*/ 107 w 383"/>
                      <a:gd name="T59" fmla="*/ 70 h 93"/>
                      <a:gd name="T60" fmla="*/ 70 w 383"/>
                      <a:gd name="T61" fmla="*/ 62 h 93"/>
                      <a:gd name="T62" fmla="*/ 43 w 383"/>
                      <a:gd name="T63" fmla="*/ 54 h 93"/>
                      <a:gd name="T64" fmla="*/ 16 w 383"/>
                      <a:gd name="T65" fmla="*/ 41 h 93"/>
                      <a:gd name="T66" fmla="*/ 2 w 383"/>
                      <a:gd name="T67" fmla="*/ 35 h 93"/>
                      <a:gd name="T68" fmla="*/ 0 w 383"/>
                      <a:gd name="T69" fmla="*/ 0 h 93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383" h="93">
                        <a:moveTo>
                          <a:pt x="0" y="0"/>
                        </a:moveTo>
                        <a:lnTo>
                          <a:pt x="29" y="14"/>
                        </a:lnTo>
                        <a:lnTo>
                          <a:pt x="53" y="14"/>
                        </a:lnTo>
                        <a:lnTo>
                          <a:pt x="76" y="14"/>
                        </a:lnTo>
                        <a:lnTo>
                          <a:pt x="92" y="14"/>
                        </a:lnTo>
                        <a:lnTo>
                          <a:pt x="105" y="16"/>
                        </a:lnTo>
                        <a:lnTo>
                          <a:pt x="121" y="24"/>
                        </a:lnTo>
                        <a:lnTo>
                          <a:pt x="129" y="43"/>
                        </a:lnTo>
                        <a:lnTo>
                          <a:pt x="138" y="51"/>
                        </a:lnTo>
                        <a:lnTo>
                          <a:pt x="152" y="49"/>
                        </a:lnTo>
                        <a:lnTo>
                          <a:pt x="168" y="49"/>
                        </a:lnTo>
                        <a:lnTo>
                          <a:pt x="187" y="60"/>
                        </a:lnTo>
                        <a:lnTo>
                          <a:pt x="199" y="65"/>
                        </a:lnTo>
                        <a:lnTo>
                          <a:pt x="207" y="65"/>
                        </a:lnTo>
                        <a:lnTo>
                          <a:pt x="209" y="51"/>
                        </a:lnTo>
                        <a:lnTo>
                          <a:pt x="216" y="43"/>
                        </a:lnTo>
                        <a:lnTo>
                          <a:pt x="240" y="49"/>
                        </a:lnTo>
                        <a:lnTo>
                          <a:pt x="261" y="49"/>
                        </a:lnTo>
                        <a:lnTo>
                          <a:pt x="279" y="49"/>
                        </a:lnTo>
                        <a:lnTo>
                          <a:pt x="294" y="57"/>
                        </a:lnTo>
                        <a:lnTo>
                          <a:pt x="302" y="62"/>
                        </a:lnTo>
                        <a:lnTo>
                          <a:pt x="316" y="60"/>
                        </a:lnTo>
                        <a:lnTo>
                          <a:pt x="327" y="54"/>
                        </a:lnTo>
                        <a:lnTo>
                          <a:pt x="333" y="49"/>
                        </a:lnTo>
                        <a:lnTo>
                          <a:pt x="349" y="49"/>
                        </a:lnTo>
                        <a:lnTo>
                          <a:pt x="359" y="43"/>
                        </a:lnTo>
                        <a:lnTo>
                          <a:pt x="374" y="38"/>
                        </a:lnTo>
                        <a:lnTo>
                          <a:pt x="382" y="38"/>
                        </a:lnTo>
                        <a:lnTo>
                          <a:pt x="380" y="57"/>
                        </a:lnTo>
                        <a:lnTo>
                          <a:pt x="376" y="65"/>
                        </a:lnTo>
                        <a:lnTo>
                          <a:pt x="368" y="73"/>
                        </a:lnTo>
                        <a:lnTo>
                          <a:pt x="359" y="73"/>
                        </a:lnTo>
                        <a:lnTo>
                          <a:pt x="357" y="73"/>
                        </a:lnTo>
                        <a:lnTo>
                          <a:pt x="347" y="76"/>
                        </a:lnTo>
                        <a:lnTo>
                          <a:pt x="339" y="87"/>
                        </a:lnTo>
                        <a:lnTo>
                          <a:pt x="331" y="84"/>
                        </a:lnTo>
                        <a:lnTo>
                          <a:pt x="322" y="78"/>
                        </a:lnTo>
                        <a:lnTo>
                          <a:pt x="314" y="84"/>
                        </a:lnTo>
                        <a:lnTo>
                          <a:pt x="306" y="87"/>
                        </a:lnTo>
                        <a:lnTo>
                          <a:pt x="300" y="87"/>
                        </a:lnTo>
                        <a:lnTo>
                          <a:pt x="294" y="92"/>
                        </a:lnTo>
                        <a:lnTo>
                          <a:pt x="277" y="92"/>
                        </a:lnTo>
                        <a:lnTo>
                          <a:pt x="271" y="84"/>
                        </a:lnTo>
                        <a:lnTo>
                          <a:pt x="263" y="73"/>
                        </a:lnTo>
                        <a:lnTo>
                          <a:pt x="253" y="84"/>
                        </a:lnTo>
                        <a:lnTo>
                          <a:pt x="246" y="92"/>
                        </a:lnTo>
                        <a:lnTo>
                          <a:pt x="238" y="92"/>
                        </a:lnTo>
                        <a:lnTo>
                          <a:pt x="224" y="73"/>
                        </a:lnTo>
                        <a:lnTo>
                          <a:pt x="220" y="76"/>
                        </a:lnTo>
                        <a:lnTo>
                          <a:pt x="212" y="76"/>
                        </a:lnTo>
                        <a:lnTo>
                          <a:pt x="205" y="87"/>
                        </a:lnTo>
                        <a:lnTo>
                          <a:pt x="193" y="84"/>
                        </a:lnTo>
                        <a:lnTo>
                          <a:pt x="181" y="84"/>
                        </a:lnTo>
                        <a:lnTo>
                          <a:pt x="175" y="78"/>
                        </a:lnTo>
                        <a:lnTo>
                          <a:pt x="166" y="73"/>
                        </a:lnTo>
                        <a:lnTo>
                          <a:pt x="154" y="76"/>
                        </a:lnTo>
                        <a:lnTo>
                          <a:pt x="142" y="87"/>
                        </a:lnTo>
                        <a:lnTo>
                          <a:pt x="133" y="84"/>
                        </a:lnTo>
                        <a:lnTo>
                          <a:pt x="121" y="78"/>
                        </a:lnTo>
                        <a:lnTo>
                          <a:pt x="107" y="70"/>
                        </a:lnTo>
                        <a:lnTo>
                          <a:pt x="94" y="70"/>
                        </a:lnTo>
                        <a:lnTo>
                          <a:pt x="70" y="62"/>
                        </a:lnTo>
                        <a:lnTo>
                          <a:pt x="53" y="57"/>
                        </a:lnTo>
                        <a:lnTo>
                          <a:pt x="43" y="54"/>
                        </a:lnTo>
                        <a:lnTo>
                          <a:pt x="27" y="51"/>
                        </a:lnTo>
                        <a:lnTo>
                          <a:pt x="16" y="41"/>
                        </a:lnTo>
                        <a:lnTo>
                          <a:pt x="6" y="38"/>
                        </a:lnTo>
                        <a:lnTo>
                          <a:pt x="2" y="35"/>
                        </a:lnTo>
                        <a:lnTo>
                          <a:pt x="0" y="3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40" name="Freeform 17"/>
                  <p:cNvSpPr>
                    <a:spLocks/>
                  </p:cNvSpPr>
                  <p:nvPr/>
                </p:nvSpPr>
                <p:spPr bwMode="auto">
                  <a:xfrm>
                    <a:off x="5040" y="2556"/>
                    <a:ext cx="174" cy="180"/>
                  </a:xfrm>
                  <a:custGeom>
                    <a:avLst/>
                    <a:gdLst>
                      <a:gd name="T0" fmla="*/ 84 w 174"/>
                      <a:gd name="T1" fmla="*/ 3 h 180"/>
                      <a:gd name="T2" fmla="*/ 144 w 174"/>
                      <a:gd name="T3" fmla="*/ 0 h 180"/>
                      <a:gd name="T4" fmla="*/ 154 w 174"/>
                      <a:gd name="T5" fmla="*/ 22 h 180"/>
                      <a:gd name="T6" fmla="*/ 138 w 174"/>
                      <a:gd name="T7" fmla="*/ 36 h 180"/>
                      <a:gd name="T8" fmla="*/ 134 w 174"/>
                      <a:gd name="T9" fmla="*/ 47 h 180"/>
                      <a:gd name="T10" fmla="*/ 122 w 174"/>
                      <a:gd name="T11" fmla="*/ 61 h 180"/>
                      <a:gd name="T12" fmla="*/ 107 w 174"/>
                      <a:gd name="T13" fmla="*/ 63 h 180"/>
                      <a:gd name="T14" fmla="*/ 93 w 174"/>
                      <a:gd name="T15" fmla="*/ 55 h 180"/>
                      <a:gd name="T16" fmla="*/ 76 w 174"/>
                      <a:gd name="T17" fmla="*/ 36 h 180"/>
                      <a:gd name="T18" fmla="*/ 56 w 174"/>
                      <a:gd name="T19" fmla="*/ 36 h 180"/>
                      <a:gd name="T20" fmla="*/ 54 w 174"/>
                      <a:gd name="T21" fmla="*/ 63 h 180"/>
                      <a:gd name="T22" fmla="*/ 56 w 174"/>
                      <a:gd name="T23" fmla="*/ 80 h 180"/>
                      <a:gd name="T24" fmla="*/ 76 w 174"/>
                      <a:gd name="T25" fmla="*/ 69 h 180"/>
                      <a:gd name="T26" fmla="*/ 91 w 174"/>
                      <a:gd name="T27" fmla="*/ 74 h 180"/>
                      <a:gd name="T28" fmla="*/ 87 w 174"/>
                      <a:gd name="T29" fmla="*/ 91 h 180"/>
                      <a:gd name="T30" fmla="*/ 84 w 174"/>
                      <a:gd name="T31" fmla="*/ 102 h 180"/>
                      <a:gd name="T32" fmla="*/ 87 w 174"/>
                      <a:gd name="T33" fmla="*/ 118 h 180"/>
                      <a:gd name="T34" fmla="*/ 97 w 174"/>
                      <a:gd name="T35" fmla="*/ 127 h 180"/>
                      <a:gd name="T36" fmla="*/ 93 w 174"/>
                      <a:gd name="T37" fmla="*/ 146 h 180"/>
                      <a:gd name="T38" fmla="*/ 87 w 174"/>
                      <a:gd name="T39" fmla="*/ 168 h 180"/>
                      <a:gd name="T40" fmla="*/ 72 w 174"/>
                      <a:gd name="T41" fmla="*/ 173 h 180"/>
                      <a:gd name="T42" fmla="*/ 66 w 174"/>
                      <a:gd name="T43" fmla="*/ 162 h 180"/>
                      <a:gd name="T44" fmla="*/ 58 w 174"/>
                      <a:gd name="T45" fmla="*/ 138 h 180"/>
                      <a:gd name="T46" fmla="*/ 58 w 174"/>
                      <a:gd name="T47" fmla="*/ 113 h 180"/>
                      <a:gd name="T48" fmla="*/ 37 w 174"/>
                      <a:gd name="T49" fmla="*/ 113 h 180"/>
                      <a:gd name="T50" fmla="*/ 25 w 174"/>
                      <a:gd name="T51" fmla="*/ 116 h 180"/>
                      <a:gd name="T52" fmla="*/ 41 w 174"/>
                      <a:gd name="T53" fmla="*/ 127 h 180"/>
                      <a:gd name="T54" fmla="*/ 49 w 174"/>
                      <a:gd name="T55" fmla="*/ 143 h 180"/>
                      <a:gd name="T56" fmla="*/ 43 w 174"/>
                      <a:gd name="T57" fmla="*/ 165 h 180"/>
                      <a:gd name="T58" fmla="*/ 31 w 174"/>
                      <a:gd name="T59" fmla="*/ 179 h 180"/>
                      <a:gd name="T60" fmla="*/ 31 w 174"/>
                      <a:gd name="T61" fmla="*/ 162 h 180"/>
                      <a:gd name="T62" fmla="*/ 23 w 174"/>
                      <a:gd name="T63" fmla="*/ 143 h 180"/>
                      <a:gd name="T64" fmla="*/ 10 w 174"/>
                      <a:gd name="T65" fmla="*/ 127 h 180"/>
                      <a:gd name="T66" fmla="*/ 2 w 174"/>
                      <a:gd name="T67" fmla="*/ 107 h 180"/>
                      <a:gd name="T68" fmla="*/ 16 w 174"/>
                      <a:gd name="T69" fmla="*/ 85 h 180"/>
                      <a:gd name="T70" fmla="*/ 25 w 174"/>
                      <a:gd name="T71" fmla="*/ 58 h 180"/>
                      <a:gd name="T72" fmla="*/ 27 w 174"/>
                      <a:gd name="T73" fmla="*/ 39 h 180"/>
                      <a:gd name="T74" fmla="*/ 25 w 174"/>
                      <a:gd name="T75" fmla="*/ 22 h 180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0" t="0" r="r" b="b"/>
                    <a:pathLst>
                      <a:path w="174" h="180">
                        <a:moveTo>
                          <a:pt x="43" y="0"/>
                        </a:moveTo>
                        <a:lnTo>
                          <a:pt x="84" y="3"/>
                        </a:lnTo>
                        <a:lnTo>
                          <a:pt x="124" y="3"/>
                        </a:lnTo>
                        <a:lnTo>
                          <a:pt x="144" y="0"/>
                        </a:lnTo>
                        <a:lnTo>
                          <a:pt x="173" y="17"/>
                        </a:lnTo>
                        <a:lnTo>
                          <a:pt x="154" y="22"/>
                        </a:lnTo>
                        <a:lnTo>
                          <a:pt x="144" y="30"/>
                        </a:lnTo>
                        <a:lnTo>
                          <a:pt x="138" y="36"/>
                        </a:lnTo>
                        <a:lnTo>
                          <a:pt x="134" y="41"/>
                        </a:lnTo>
                        <a:lnTo>
                          <a:pt x="134" y="47"/>
                        </a:lnTo>
                        <a:lnTo>
                          <a:pt x="134" y="55"/>
                        </a:lnTo>
                        <a:lnTo>
                          <a:pt x="122" y="61"/>
                        </a:lnTo>
                        <a:lnTo>
                          <a:pt x="111" y="61"/>
                        </a:lnTo>
                        <a:lnTo>
                          <a:pt x="107" y="63"/>
                        </a:lnTo>
                        <a:lnTo>
                          <a:pt x="97" y="63"/>
                        </a:lnTo>
                        <a:lnTo>
                          <a:pt x="93" y="55"/>
                        </a:lnTo>
                        <a:lnTo>
                          <a:pt x="84" y="44"/>
                        </a:lnTo>
                        <a:lnTo>
                          <a:pt x="76" y="36"/>
                        </a:lnTo>
                        <a:lnTo>
                          <a:pt x="60" y="36"/>
                        </a:lnTo>
                        <a:lnTo>
                          <a:pt x="56" y="36"/>
                        </a:lnTo>
                        <a:lnTo>
                          <a:pt x="51" y="50"/>
                        </a:lnTo>
                        <a:lnTo>
                          <a:pt x="54" y="63"/>
                        </a:lnTo>
                        <a:lnTo>
                          <a:pt x="54" y="72"/>
                        </a:lnTo>
                        <a:lnTo>
                          <a:pt x="56" y="80"/>
                        </a:lnTo>
                        <a:lnTo>
                          <a:pt x="64" y="77"/>
                        </a:lnTo>
                        <a:lnTo>
                          <a:pt x="76" y="69"/>
                        </a:lnTo>
                        <a:lnTo>
                          <a:pt x="84" y="69"/>
                        </a:lnTo>
                        <a:lnTo>
                          <a:pt x="91" y="74"/>
                        </a:lnTo>
                        <a:lnTo>
                          <a:pt x="91" y="80"/>
                        </a:lnTo>
                        <a:lnTo>
                          <a:pt x="87" y="91"/>
                        </a:lnTo>
                        <a:lnTo>
                          <a:pt x="84" y="96"/>
                        </a:lnTo>
                        <a:lnTo>
                          <a:pt x="84" y="102"/>
                        </a:lnTo>
                        <a:lnTo>
                          <a:pt x="82" y="110"/>
                        </a:lnTo>
                        <a:lnTo>
                          <a:pt x="87" y="118"/>
                        </a:lnTo>
                        <a:lnTo>
                          <a:pt x="95" y="129"/>
                        </a:lnTo>
                        <a:lnTo>
                          <a:pt x="97" y="127"/>
                        </a:lnTo>
                        <a:lnTo>
                          <a:pt x="97" y="138"/>
                        </a:lnTo>
                        <a:lnTo>
                          <a:pt x="93" y="146"/>
                        </a:lnTo>
                        <a:lnTo>
                          <a:pt x="89" y="154"/>
                        </a:lnTo>
                        <a:lnTo>
                          <a:pt x="87" y="168"/>
                        </a:lnTo>
                        <a:lnTo>
                          <a:pt x="78" y="173"/>
                        </a:lnTo>
                        <a:lnTo>
                          <a:pt x="72" y="173"/>
                        </a:lnTo>
                        <a:lnTo>
                          <a:pt x="66" y="173"/>
                        </a:lnTo>
                        <a:lnTo>
                          <a:pt x="66" y="162"/>
                        </a:lnTo>
                        <a:lnTo>
                          <a:pt x="64" y="143"/>
                        </a:lnTo>
                        <a:lnTo>
                          <a:pt x="58" y="138"/>
                        </a:lnTo>
                        <a:lnTo>
                          <a:pt x="56" y="129"/>
                        </a:lnTo>
                        <a:lnTo>
                          <a:pt x="58" y="113"/>
                        </a:lnTo>
                        <a:lnTo>
                          <a:pt x="51" y="107"/>
                        </a:lnTo>
                        <a:lnTo>
                          <a:pt x="37" y="113"/>
                        </a:lnTo>
                        <a:lnTo>
                          <a:pt x="31" y="107"/>
                        </a:lnTo>
                        <a:lnTo>
                          <a:pt x="25" y="116"/>
                        </a:lnTo>
                        <a:lnTo>
                          <a:pt x="31" y="121"/>
                        </a:lnTo>
                        <a:lnTo>
                          <a:pt x="41" y="127"/>
                        </a:lnTo>
                        <a:lnTo>
                          <a:pt x="43" y="132"/>
                        </a:lnTo>
                        <a:lnTo>
                          <a:pt x="49" y="143"/>
                        </a:lnTo>
                        <a:lnTo>
                          <a:pt x="49" y="151"/>
                        </a:lnTo>
                        <a:lnTo>
                          <a:pt x="43" y="165"/>
                        </a:lnTo>
                        <a:lnTo>
                          <a:pt x="35" y="176"/>
                        </a:lnTo>
                        <a:lnTo>
                          <a:pt x="31" y="179"/>
                        </a:lnTo>
                        <a:lnTo>
                          <a:pt x="31" y="171"/>
                        </a:lnTo>
                        <a:lnTo>
                          <a:pt x="31" y="162"/>
                        </a:lnTo>
                        <a:lnTo>
                          <a:pt x="33" y="151"/>
                        </a:lnTo>
                        <a:lnTo>
                          <a:pt x="23" y="143"/>
                        </a:lnTo>
                        <a:lnTo>
                          <a:pt x="12" y="135"/>
                        </a:lnTo>
                        <a:lnTo>
                          <a:pt x="10" y="127"/>
                        </a:lnTo>
                        <a:lnTo>
                          <a:pt x="0" y="121"/>
                        </a:lnTo>
                        <a:lnTo>
                          <a:pt x="2" y="107"/>
                        </a:lnTo>
                        <a:lnTo>
                          <a:pt x="10" y="99"/>
                        </a:lnTo>
                        <a:lnTo>
                          <a:pt x="16" y="85"/>
                        </a:lnTo>
                        <a:lnTo>
                          <a:pt x="23" y="72"/>
                        </a:lnTo>
                        <a:lnTo>
                          <a:pt x="25" y="58"/>
                        </a:lnTo>
                        <a:lnTo>
                          <a:pt x="23" y="44"/>
                        </a:lnTo>
                        <a:lnTo>
                          <a:pt x="27" y="39"/>
                        </a:lnTo>
                        <a:lnTo>
                          <a:pt x="31" y="33"/>
                        </a:lnTo>
                        <a:lnTo>
                          <a:pt x="25" y="22"/>
                        </a:lnTo>
                        <a:lnTo>
                          <a:pt x="43" y="0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41" name="Freeform 18"/>
                  <p:cNvSpPr>
                    <a:spLocks/>
                  </p:cNvSpPr>
                  <p:nvPr/>
                </p:nvSpPr>
                <p:spPr bwMode="auto">
                  <a:xfrm>
                    <a:off x="4859" y="2475"/>
                    <a:ext cx="191" cy="248"/>
                  </a:xfrm>
                  <a:custGeom>
                    <a:avLst/>
                    <a:gdLst>
                      <a:gd name="T0" fmla="*/ 0 w 191"/>
                      <a:gd name="T1" fmla="*/ 82 h 248"/>
                      <a:gd name="T2" fmla="*/ 39 w 191"/>
                      <a:gd name="T3" fmla="*/ 44 h 248"/>
                      <a:gd name="T4" fmla="*/ 59 w 191"/>
                      <a:gd name="T5" fmla="*/ 27 h 248"/>
                      <a:gd name="T6" fmla="*/ 69 w 191"/>
                      <a:gd name="T7" fmla="*/ 14 h 248"/>
                      <a:gd name="T8" fmla="*/ 100 w 191"/>
                      <a:gd name="T9" fmla="*/ 0 h 248"/>
                      <a:gd name="T10" fmla="*/ 116 w 191"/>
                      <a:gd name="T11" fmla="*/ 30 h 248"/>
                      <a:gd name="T12" fmla="*/ 133 w 191"/>
                      <a:gd name="T13" fmla="*/ 16 h 248"/>
                      <a:gd name="T14" fmla="*/ 139 w 191"/>
                      <a:gd name="T15" fmla="*/ 8 h 248"/>
                      <a:gd name="T16" fmla="*/ 153 w 191"/>
                      <a:gd name="T17" fmla="*/ 0 h 248"/>
                      <a:gd name="T18" fmla="*/ 161 w 191"/>
                      <a:gd name="T19" fmla="*/ 0 h 248"/>
                      <a:gd name="T20" fmla="*/ 163 w 191"/>
                      <a:gd name="T21" fmla="*/ 11 h 248"/>
                      <a:gd name="T22" fmla="*/ 163 w 191"/>
                      <a:gd name="T23" fmla="*/ 19 h 248"/>
                      <a:gd name="T24" fmla="*/ 155 w 191"/>
                      <a:gd name="T25" fmla="*/ 33 h 248"/>
                      <a:gd name="T26" fmla="*/ 155 w 191"/>
                      <a:gd name="T27" fmla="*/ 41 h 248"/>
                      <a:gd name="T28" fmla="*/ 178 w 191"/>
                      <a:gd name="T29" fmla="*/ 77 h 248"/>
                      <a:gd name="T30" fmla="*/ 182 w 191"/>
                      <a:gd name="T31" fmla="*/ 99 h 248"/>
                      <a:gd name="T32" fmla="*/ 188 w 191"/>
                      <a:gd name="T33" fmla="*/ 99 h 248"/>
                      <a:gd name="T34" fmla="*/ 190 w 191"/>
                      <a:gd name="T35" fmla="*/ 110 h 248"/>
                      <a:gd name="T36" fmla="*/ 182 w 191"/>
                      <a:gd name="T37" fmla="*/ 121 h 248"/>
                      <a:gd name="T38" fmla="*/ 176 w 191"/>
                      <a:gd name="T39" fmla="*/ 115 h 248"/>
                      <a:gd name="T40" fmla="*/ 161 w 191"/>
                      <a:gd name="T41" fmla="*/ 124 h 248"/>
                      <a:gd name="T42" fmla="*/ 163 w 191"/>
                      <a:gd name="T43" fmla="*/ 145 h 248"/>
                      <a:gd name="T44" fmla="*/ 147 w 191"/>
                      <a:gd name="T45" fmla="*/ 159 h 248"/>
                      <a:gd name="T46" fmla="*/ 147 w 191"/>
                      <a:gd name="T47" fmla="*/ 195 h 248"/>
                      <a:gd name="T48" fmla="*/ 147 w 191"/>
                      <a:gd name="T49" fmla="*/ 220 h 248"/>
                      <a:gd name="T50" fmla="*/ 139 w 191"/>
                      <a:gd name="T51" fmla="*/ 231 h 248"/>
                      <a:gd name="T52" fmla="*/ 133 w 191"/>
                      <a:gd name="T53" fmla="*/ 247 h 248"/>
                      <a:gd name="T54" fmla="*/ 125 w 191"/>
                      <a:gd name="T55" fmla="*/ 244 h 248"/>
                      <a:gd name="T56" fmla="*/ 112 w 191"/>
                      <a:gd name="T57" fmla="*/ 236 h 248"/>
                      <a:gd name="T58" fmla="*/ 102 w 191"/>
                      <a:gd name="T59" fmla="*/ 228 h 248"/>
                      <a:gd name="T60" fmla="*/ 94 w 191"/>
                      <a:gd name="T61" fmla="*/ 214 h 248"/>
                      <a:gd name="T62" fmla="*/ 65 w 191"/>
                      <a:gd name="T63" fmla="*/ 217 h 248"/>
                      <a:gd name="T64" fmla="*/ 41 w 191"/>
                      <a:gd name="T65" fmla="*/ 209 h 248"/>
                      <a:gd name="T66" fmla="*/ 25 w 191"/>
                      <a:gd name="T67" fmla="*/ 187 h 248"/>
                      <a:gd name="T68" fmla="*/ 14 w 191"/>
                      <a:gd name="T69" fmla="*/ 170 h 248"/>
                      <a:gd name="T70" fmla="*/ 6 w 191"/>
                      <a:gd name="T71" fmla="*/ 156 h 248"/>
                      <a:gd name="T72" fmla="*/ 6 w 191"/>
                      <a:gd name="T73" fmla="*/ 129 h 248"/>
                      <a:gd name="T74" fmla="*/ 0 w 191"/>
                      <a:gd name="T75" fmla="*/ 82 h 248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0" t="0" r="r" b="b"/>
                    <a:pathLst>
                      <a:path w="191" h="248">
                        <a:moveTo>
                          <a:pt x="0" y="82"/>
                        </a:moveTo>
                        <a:lnTo>
                          <a:pt x="39" y="44"/>
                        </a:lnTo>
                        <a:lnTo>
                          <a:pt x="59" y="27"/>
                        </a:lnTo>
                        <a:lnTo>
                          <a:pt x="69" y="14"/>
                        </a:lnTo>
                        <a:lnTo>
                          <a:pt x="100" y="0"/>
                        </a:lnTo>
                        <a:lnTo>
                          <a:pt x="116" y="30"/>
                        </a:lnTo>
                        <a:lnTo>
                          <a:pt x="133" y="16"/>
                        </a:lnTo>
                        <a:lnTo>
                          <a:pt x="139" y="8"/>
                        </a:lnTo>
                        <a:lnTo>
                          <a:pt x="153" y="0"/>
                        </a:lnTo>
                        <a:lnTo>
                          <a:pt x="161" y="0"/>
                        </a:lnTo>
                        <a:lnTo>
                          <a:pt x="163" y="11"/>
                        </a:lnTo>
                        <a:lnTo>
                          <a:pt x="163" y="19"/>
                        </a:lnTo>
                        <a:lnTo>
                          <a:pt x="155" y="33"/>
                        </a:lnTo>
                        <a:lnTo>
                          <a:pt x="155" y="41"/>
                        </a:lnTo>
                        <a:lnTo>
                          <a:pt x="178" y="77"/>
                        </a:lnTo>
                        <a:lnTo>
                          <a:pt x="182" y="99"/>
                        </a:lnTo>
                        <a:lnTo>
                          <a:pt x="188" y="99"/>
                        </a:lnTo>
                        <a:lnTo>
                          <a:pt x="190" y="110"/>
                        </a:lnTo>
                        <a:lnTo>
                          <a:pt x="182" y="121"/>
                        </a:lnTo>
                        <a:lnTo>
                          <a:pt x="176" y="115"/>
                        </a:lnTo>
                        <a:lnTo>
                          <a:pt x="161" y="124"/>
                        </a:lnTo>
                        <a:lnTo>
                          <a:pt x="163" y="145"/>
                        </a:lnTo>
                        <a:lnTo>
                          <a:pt x="147" y="159"/>
                        </a:lnTo>
                        <a:lnTo>
                          <a:pt x="147" y="195"/>
                        </a:lnTo>
                        <a:lnTo>
                          <a:pt x="147" y="220"/>
                        </a:lnTo>
                        <a:lnTo>
                          <a:pt x="139" y="231"/>
                        </a:lnTo>
                        <a:lnTo>
                          <a:pt x="133" y="247"/>
                        </a:lnTo>
                        <a:lnTo>
                          <a:pt x="125" y="244"/>
                        </a:lnTo>
                        <a:lnTo>
                          <a:pt x="112" y="236"/>
                        </a:lnTo>
                        <a:lnTo>
                          <a:pt x="102" y="228"/>
                        </a:lnTo>
                        <a:lnTo>
                          <a:pt x="94" y="214"/>
                        </a:lnTo>
                        <a:lnTo>
                          <a:pt x="65" y="217"/>
                        </a:lnTo>
                        <a:lnTo>
                          <a:pt x="41" y="209"/>
                        </a:lnTo>
                        <a:lnTo>
                          <a:pt x="25" y="187"/>
                        </a:lnTo>
                        <a:lnTo>
                          <a:pt x="14" y="170"/>
                        </a:lnTo>
                        <a:lnTo>
                          <a:pt x="6" y="156"/>
                        </a:lnTo>
                        <a:lnTo>
                          <a:pt x="6" y="129"/>
                        </a:lnTo>
                        <a:lnTo>
                          <a:pt x="0" y="82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42" name="Freeform 19"/>
                  <p:cNvSpPr>
                    <a:spLocks/>
                  </p:cNvSpPr>
                  <p:nvPr/>
                </p:nvSpPr>
                <p:spPr bwMode="auto">
                  <a:xfrm>
                    <a:off x="5265" y="2615"/>
                    <a:ext cx="367" cy="236"/>
                  </a:xfrm>
                  <a:custGeom>
                    <a:avLst/>
                    <a:gdLst>
                      <a:gd name="T0" fmla="*/ 33 w 367"/>
                      <a:gd name="T1" fmla="*/ 3 h 236"/>
                      <a:gd name="T2" fmla="*/ 72 w 367"/>
                      <a:gd name="T3" fmla="*/ 39 h 236"/>
                      <a:gd name="T4" fmla="*/ 78 w 367"/>
                      <a:gd name="T5" fmla="*/ 56 h 236"/>
                      <a:gd name="T6" fmla="*/ 101 w 367"/>
                      <a:gd name="T7" fmla="*/ 48 h 236"/>
                      <a:gd name="T8" fmla="*/ 113 w 367"/>
                      <a:gd name="T9" fmla="*/ 53 h 236"/>
                      <a:gd name="T10" fmla="*/ 127 w 367"/>
                      <a:gd name="T11" fmla="*/ 39 h 236"/>
                      <a:gd name="T12" fmla="*/ 148 w 367"/>
                      <a:gd name="T13" fmla="*/ 31 h 236"/>
                      <a:gd name="T14" fmla="*/ 195 w 367"/>
                      <a:gd name="T15" fmla="*/ 48 h 236"/>
                      <a:gd name="T16" fmla="*/ 224 w 367"/>
                      <a:gd name="T17" fmla="*/ 67 h 236"/>
                      <a:gd name="T18" fmla="*/ 247 w 367"/>
                      <a:gd name="T19" fmla="*/ 81 h 236"/>
                      <a:gd name="T20" fmla="*/ 286 w 367"/>
                      <a:gd name="T21" fmla="*/ 112 h 236"/>
                      <a:gd name="T22" fmla="*/ 290 w 367"/>
                      <a:gd name="T23" fmla="*/ 129 h 236"/>
                      <a:gd name="T24" fmla="*/ 308 w 367"/>
                      <a:gd name="T25" fmla="*/ 143 h 236"/>
                      <a:gd name="T26" fmla="*/ 323 w 367"/>
                      <a:gd name="T27" fmla="*/ 148 h 236"/>
                      <a:gd name="T28" fmla="*/ 339 w 367"/>
                      <a:gd name="T29" fmla="*/ 176 h 236"/>
                      <a:gd name="T30" fmla="*/ 352 w 367"/>
                      <a:gd name="T31" fmla="*/ 193 h 236"/>
                      <a:gd name="T32" fmla="*/ 354 w 367"/>
                      <a:gd name="T33" fmla="*/ 235 h 236"/>
                      <a:gd name="T34" fmla="*/ 337 w 367"/>
                      <a:gd name="T35" fmla="*/ 235 h 236"/>
                      <a:gd name="T36" fmla="*/ 327 w 367"/>
                      <a:gd name="T37" fmla="*/ 227 h 236"/>
                      <a:gd name="T38" fmla="*/ 290 w 367"/>
                      <a:gd name="T39" fmla="*/ 185 h 236"/>
                      <a:gd name="T40" fmla="*/ 253 w 367"/>
                      <a:gd name="T41" fmla="*/ 185 h 236"/>
                      <a:gd name="T42" fmla="*/ 241 w 367"/>
                      <a:gd name="T43" fmla="*/ 199 h 236"/>
                      <a:gd name="T44" fmla="*/ 230 w 367"/>
                      <a:gd name="T45" fmla="*/ 207 h 236"/>
                      <a:gd name="T46" fmla="*/ 208 w 367"/>
                      <a:gd name="T47" fmla="*/ 218 h 236"/>
                      <a:gd name="T48" fmla="*/ 187 w 367"/>
                      <a:gd name="T49" fmla="*/ 213 h 236"/>
                      <a:gd name="T50" fmla="*/ 169 w 367"/>
                      <a:gd name="T51" fmla="*/ 213 h 236"/>
                      <a:gd name="T52" fmla="*/ 146 w 367"/>
                      <a:gd name="T53" fmla="*/ 159 h 236"/>
                      <a:gd name="T54" fmla="*/ 119 w 367"/>
                      <a:gd name="T55" fmla="*/ 112 h 236"/>
                      <a:gd name="T56" fmla="*/ 86 w 367"/>
                      <a:gd name="T57" fmla="*/ 95 h 236"/>
                      <a:gd name="T58" fmla="*/ 56 w 367"/>
                      <a:gd name="T59" fmla="*/ 92 h 236"/>
                      <a:gd name="T60" fmla="*/ 25 w 367"/>
                      <a:gd name="T61" fmla="*/ 76 h 236"/>
                      <a:gd name="T62" fmla="*/ 27 w 367"/>
                      <a:gd name="T63" fmla="*/ 25 h 2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367" h="236">
                        <a:moveTo>
                          <a:pt x="0" y="0"/>
                        </a:moveTo>
                        <a:lnTo>
                          <a:pt x="33" y="3"/>
                        </a:lnTo>
                        <a:lnTo>
                          <a:pt x="60" y="6"/>
                        </a:lnTo>
                        <a:lnTo>
                          <a:pt x="72" y="39"/>
                        </a:lnTo>
                        <a:lnTo>
                          <a:pt x="74" y="50"/>
                        </a:lnTo>
                        <a:lnTo>
                          <a:pt x="78" y="56"/>
                        </a:lnTo>
                        <a:lnTo>
                          <a:pt x="86" y="48"/>
                        </a:lnTo>
                        <a:lnTo>
                          <a:pt x="101" y="48"/>
                        </a:lnTo>
                        <a:lnTo>
                          <a:pt x="109" y="56"/>
                        </a:lnTo>
                        <a:lnTo>
                          <a:pt x="113" y="53"/>
                        </a:lnTo>
                        <a:lnTo>
                          <a:pt x="125" y="39"/>
                        </a:lnTo>
                        <a:lnTo>
                          <a:pt x="127" y="39"/>
                        </a:lnTo>
                        <a:lnTo>
                          <a:pt x="138" y="31"/>
                        </a:lnTo>
                        <a:lnTo>
                          <a:pt x="148" y="31"/>
                        </a:lnTo>
                        <a:lnTo>
                          <a:pt x="181" y="48"/>
                        </a:lnTo>
                        <a:lnTo>
                          <a:pt x="195" y="48"/>
                        </a:lnTo>
                        <a:lnTo>
                          <a:pt x="210" y="62"/>
                        </a:lnTo>
                        <a:lnTo>
                          <a:pt x="224" y="67"/>
                        </a:lnTo>
                        <a:lnTo>
                          <a:pt x="236" y="78"/>
                        </a:lnTo>
                        <a:lnTo>
                          <a:pt x="247" y="81"/>
                        </a:lnTo>
                        <a:lnTo>
                          <a:pt x="273" y="92"/>
                        </a:lnTo>
                        <a:lnTo>
                          <a:pt x="286" y="112"/>
                        </a:lnTo>
                        <a:lnTo>
                          <a:pt x="292" y="123"/>
                        </a:lnTo>
                        <a:lnTo>
                          <a:pt x="290" y="129"/>
                        </a:lnTo>
                        <a:lnTo>
                          <a:pt x="300" y="140"/>
                        </a:lnTo>
                        <a:lnTo>
                          <a:pt x="308" y="143"/>
                        </a:lnTo>
                        <a:lnTo>
                          <a:pt x="313" y="145"/>
                        </a:lnTo>
                        <a:lnTo>
                          <a:pt x="323" y="148"/>
                        </a:lnTo>
                        <a:lnTo>
                          <a:pt x="339" y="165"/>
                        </a:lnTo>
                        <a:lnTo>
                          <a:pt x="339" y="176"/>
                        </a:lnTo>
                        <a:lnTo>
                          <a:pt x="350" y="187"/>
                        </a:lnTo>
                        <a:lnTo>
                          <a:pt x="352" y="193"/>
                        </a:lnTo>
                        <a:lnTo>
                          <a:pt x="366" y="215"/>
                        </a:lnTo>
                        <a:lnTo>
                          <a:pt x="354" y="235"/>
                        </a:lnTo>
                        <a:lnTo>
                          <a:pt x="350" y="235"/>
                        </a:lnTo>
                        <a:lnTo>
                          <a:pt x="337" y="235"/>
                        </a:lnTo>
                        <a:lnTo>
                          <a:pt x="333" y="227"/>
                        </a:lnTo>
                        <a:lnTo>
                          <a:pt x="327" y="227"/>
                        </a:lnTo>
                        <a:lnTo>
                          <a:pt x="321" y="229"/>
                        </a:lnTo>
                        <a:lnTo>
                          <a:pt x="290" y="185"/>
                        </a:lnTo>
                        <a:lnTo>
                          <a:pt x="271" y="187"/>
                        </a:lnTo>
                        <a:lnTo>
                          <a:pt x="253" y="185"/>
                        </a:lnTo>
                        <a:lnTo>
                          <a:pt x="247" y="190"/>
                        </a:lnTo>
                        <a:lnTo>
                          <a:pt x="241" y="199"/>
                        </a:lnTo>
                        <a:lnTo>
                          <a:pt x="239" y="193"/>
                        </a:lnTo>
                        <a:lnTo>
                          <a:pt x="230" y="207"/>
                        </a:lnTo>
                        <a:lnTo>
                          <a:pt x="218" y="227"/>
                        </a:lnTo>
                        <a:lnTo>
                          <a:pt x="208" y="218"/>
                        </a:lnTo>
                        <a:lnTo>
                          <a:pt x="195" y="213"/>
                        </a:lnTo>
                        <a:lnTo>
                          <a:pt x="187" y="213"/>
                        </a:lnTo>
                        <a:lnTo>
                          <a:pt x="175" y="207"/>
                        </a:lnTo>
                        <a:lnTo>
                          <a:pt x="169" y="213"/>
                        </a:lnTo>
                        <a:lnTo>
                          <a:pt x="160" y="185"/>
                        </a:lnTo>
                        <a:lnTo>
                          <a:pt x="146" y="159"/>
                        </a:lnTo>
                        <a:lnTo>
                          <a:pt x="132" y="129"/>
                        </a:lnTo>
                        <a:lnTo>
                          <a:pt x="119" y="112"/>
                        </a:lnTo>
                        <a:lnTo>
                          <a:pt x="109" y="95"/>
                        </a:lnTo>
                        <a:lnTo>
                          <a:pt x="86" y="95"/>
                        </a:lnTo>
                        <a:lnTo>
                          <a:pt x="66" y="104"/>
                        </a:lnTo>
                        <a:lnTo>
                          <a:pt x="56" y="92"/>
                        </a:lnTo>
                        <a:lnTo>
                          <a:pt x="35" y="84"/>
                        </a:lnTo>
                        <a:lnTo>
                          <a:pt x="25" y="76"/>
                        </a:lnTo>
                        <a:lnTo>
                          <a:pt x="25" y="42"/>
                        </a:lnTo>
                        <a:lnTo>
                          <a:pt x="27" y="25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43" name="Freeform 20"/>
                  <p:cNvSpPr>
                    <a:spLocks/>
                  </p:cNvSpPr>
                  <p:nvPr/>
                </p:nvSpPr>
                <p:spPr bwMode="auto">
                  <a:xfrm>
                    <a:off x="4588" y="2450"/>
                    <a:ext cx="221" cy="309"/>
                  </a:xfrm>
                  <a:custGeom>
                    <a:avLst/>
                    <a:gdLst>
                      <a:gd name="T0" fmla="*/ 0 w 221"/>
                      <a:gd name="T1" fmla="*/ 8 h 309"/>
                      <a:gd name="T2" fmla="*/ 22 w 221"/>
                      <a:gd name="T3" fmla="*/ 0 h 309"/>
                      <a:gd name="T4" fmla="*/ 49 w 221"/>
                      <a:gd name="T5" fmla="*/ 14 h 309"/>
                      <a:gd name="T6" fmla="*/ 53 w 221"/>
                      <a:gd name="T7" fmla="*/ 28 h 309"/>
                      <a:gd name="T8" fmla="*/ 53 w 221"/>
                      <a:gd name="T9" fmla="*/ 33 h 309"/>
                      <a:gd name="T10" fmla="*/ 59 w 221"/>
                      <a:gd name="T11" fmla="*/ 36 h 309"/>
                      <a:gd name="T12" fmla="*/ 59 w 221"/>
                      <a:gd name="T13" fmla="*/ 42 h 309"/>
                      <a:gd name="T14" fmla="*/ 67 w 221"/>
                      <a:gd name="T15" fmla="*/ 44 h 309"/>
                      <a:gd name="T16" fmla="*/ 67 w 221"/>
                      <a:gd name="T17" fmla="*/ 55 h 309"/>
                      <a:gd name="T18" fmla="*/ 94 w 221"/>
                      <a:gd name="T19" fmla="*/ 89 h 309"/>
                      <a:gd name="T20" fmla="*/ 98 w 221"/>
                      <a:gd name="T21" fmla="*/ 89 h 309"/>
                      <a:gd name="T22" fmla="*/ 102 w 221"/>
                      <a:gd name="T23" fmla="*/ 97 h 309"/>
                      <a:gd name="T24" fmla="*/ 106 w 221"/>
                      <a:gd name="T25" fmla="*/ 105 h 309"/>
                      <a:gd name="T26" fmla="*/ 110 w 221"/>
                      <a:gd name="T27" fmla="*/ 105 h 309"/>
                      <a:gd name="T28" fmla="*/ 128 w 221"/>
                      <a:gd name="T29" fmla="*/ 117 h 309"/>
                      <a:gd name="T30" fmla="*/ 163 w 221"/>
                      <a:gd name="T31" fmla="*/ 122 h 309"/>
                      <a:gd name="T32" fmla="*/ 165 w 221"/>
                      <a:gd name="T33" fmla="*/ 161 h 309"/>
                      <a:gd name="T34" fmla="*/ 173 w 221"/>
                      <a:gd name="T35" fmla="*/ 166 h 309"/>
                      <a:gd name="T36" fmla="*/ 171 w 221"/>
                      <a:gd name="T37" fmla="*/ 180 h 309"/>
                      <a:gd name="T38" fmla="*/ 191 w 221"/>
                      <a:gd name="T39" fmla="*/ 200 h 309"/>
                      <a:gd name="T40" fmla="*/ 210 w 221"/>
                      <a:gd name="T41" fmla="*/ 208 h 309"/>
                      <a:gd name="T42" fmla="*/ 210 w 221"/>
                      <a:gd name="T43" fmla="*/ 272 h 309"/>
                      <a:gd name="T44" fmla="*/ 220 w 221"/>
                      <a:gd name="T45" fmla="*/ 297 h 309"/>
                      <a:gd name="T46" fmla="*/ 214 w 221"/>
                      <a:gd name="T47" fmla="*/ 305 h 309"/>
                      <a:gd name="T48" fmla="*/ 202 w 221"/>
                      <a:gd name="T49" fmla="*/ 308 h 309"/>
                      <a:gd name="T50" fmla="*/ 200 w 221"/>
                      <a:gd name="T51" fmla="*/ 286 h 309"/>
                      <a:gd name="T52" fmla="*/ 179 w 221"/>
                      <a:gd name="T53" fmla="*/ 308 h 309"/>
                      <a:gd name="T54" fmla="*/ 165 w 221"/>
                      <a:gd name="T55" fmla="*/ 275 h 309"/>
                      <a:gd name="T56" fmla="*/ 157 w 221"/>
                      <a:gd name="T57" fmla="*/ 253 h 309"/>
                      <a:gd name="T58" fmla="*/ 132 w 221"/>
                      <a:gd name="T59" fmla="*/ 222 h 309"/>
                      <a:gd name="T60" fmla="*/ 126 w 221"/>
                      <a:gd name="T61" fmla="*/ 222 h 309"/>
                      <a:gd name="T62" fmla="*/ 104 w 221"/>
                      <a:gd name="T63" fmla="*/ 205 h 309"/>
                      <a:gd name="T64" fmla="*/ 100 w 221"/>
                      <a:gd name="T65" fmla="*/ 189 h 309"/>
                      <a:gd name="T66" fmla="*/ 100 w 221"/>
                      <a:gd name="T67" fmla="*/ 178 h 309"/>
                      <a:gd name="T68" fmla="*/ 81 w 221"/>
                      <a:gd name="T69" fmla="*/ 133 h 309"/>
                      <a:gd name="T70" fmla="*/ 73 w 221"/>
                      <a:gd name="T71" fmla="*/ 105 h 309"/>
                      <a:gd name="T72" fmla="*/ 51 w 221"/>
                      <a:gd name="T73" fmla="*/ 80 h 309"/>
                      <a:gd name="T74" fmla="*/ 20 w 221"/>
                      <a:gd name="T75" fmla="*/ 42 h 309"/>
                      <a:gd name="T76" fmla="*/ 0 w 221"/>
                      <a:gd name="T77" fmla="*/ 8 h 309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221" h="309">
                        <a:moveTo>
                          <a:pt x="0" y="8"/>
                        </a:moveTo>
                        <a:lnTo>
                          <a:pt x="22" y="0"/>
                        </a:lnTo>
                        <a:lnTo>
                          <a:pt x="49" y="14"/>
                        </a:lnTo>
                        <a:lnTo>
                          <a:pt x="53" y="28"/>
                        </a:lnTo>
                        <a:lnTo>
                          <a:pt x="53" y="33"/>
                        </a:lnTo>
                        <a:lnTo>
                          <a:pt x="59" y="36"/>
                        </a:lnTo>
                        <a:lnTo>
                          <a:pt x="59" y="42"/>
                        </a:lnTo>
                        <a:lnTo>
                          <a:pt x="67" y="44"/>
                        </a:lnTo>
                        <a:lnTo>
                          <a:pt x="67" y="55"/>
                        </a:lnTo>
                        <a:lnTo>
                          <a:pt x="94" y="89"/>
                        </a:lnTo>
                        <a:lnTo>
                          <a:pt x="98" y="89"/>
                        </a:lnTo>
                        <a:lnTo>
                          <a:pt x="102" y="97"/>
                        </a:lnTo>
                        <a:lnTo>
                          <a:pt x="106" y="105"/>
                        </a:lnTo>
                        <a:lnTo>
                          <a:pt x="110" y="105"/>
                        </a:lnTo>
                        <a:lnTo>
                          <a:pt x="128" y="117"/>
                        </a:lnTo>
                        <a:lnTo>
                          <a:pt x="163" y="122"/>
                        </a:lnTo>
                        <a:lnTo>
                          <a:pt x="165" y="161"/>
                        </a:lnTo>
                        <a:lnTo>
                          <a:pt x="173" y="166"/>
                        </a:lnTo>
                        <a:lnTo>
                          <a:pt x="171" y="180"/>
                        </a:lnTo>
                        <a:lnTo>
                          <a:pt x="191" y="200"/>
                        </a:lnTo>
                        <a:lnTo>
                          <a:pt x="210" y="208"/>
                        </a:lnTo>
                        <a:lnTo>
                          <a:pt x="210" y="272"/>
                        </a:lnTo>
                        <a:lnTo>
                          <a:pt x="220" y="297"/>
                        </a:lnTo>
                        <a:lnTo>
                          <a:pt x="214" y="305"/>
                        </a:lnTo>
                        <a:lnTo>
                          <a:pt x="202" y="308"/>
                        </a:lnTo>
                        <a:lnTo>
                          <a:pt x="200" y="286"/>
                        </a:lnTo>
                        <a:lnTo>
                          <a:pt x="179" y="308"/>
                        </a:lnTo>
                        <a:lnTo>
                          <a:pt x="165" y="275"/>
                        </a:lnTo>
                        <a:lnTo>
                          <a:pt x="157" y="253"/>
                        </a:lnTo>
                        <a:lnTo>
                          <a:pt x="132" y="222"/>
                        </a:lnTo>
                        <a:lnTo>
                          <a:pt x="126" y="222"/>
                        </a:lnTo>
                        <a:lnTo>
                          <a:pt x="104" y="205"/>
                        </a:lnTo>
                        <a:lnTo>
                          <a:pt x="100" y="189"/>
                        </a:lnTo>
                        <a:lnTo>
                          <a:pt x="100" y="178"/>
                        </a:lnTo>
                        <a:lnTo>
                          <a:pt x="81" y="133"/>
                        </a:lnTo>
                        <a:lnTo>
                          <a:pt x="73" y="105"/>
                        </a:lnTo>
                        <a:lnTo>
                          <a:pt x="51" y="80"/>
                        </a:lnTo>
                        <a:lnTo>
                          <a:pt x="20" y="42"/>
                        </a:lnTo>
                        <a:lnTo>
                          <a:pt x="0" y="8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44" name="Freeform 21"/>
                  <p:cNvSpPr>
                    <a:spLocks/>
                  </p:cNvSpPr>
                  <p:nvPr/>
                </p:nvSpPr>
                <p:spPr bwMode="auto">
                  <a:xfrm>
                    <a:off x="4980" y="2117"/>
                    <a:ext cx="217" cy="340"/>
                  </a:xfrm>
                  <a:custGeom>
                    <a:avLst/>
                    <a:gdLst>
                      <a:gd name="T0" fmla="*/ 15 w 217"/>
                      <a:gd name="T1" fmla="*/ 0 h 340"/>
                      <a:gd name="T2" fmla="*/ 33 w 217"/>
                      <a:gd name="T3" fmla="*/ 0 h 340"/>
                      <a:gd name="T4" fmla="*/ 54 w 217"/>
                      <a:gd name="T5" fmla="*/ 36 h 340"/>
                      <a:gd name="T6" fmla="*/ 50 w 217"/>
                      <a:gd name="T7" fmla="*/ 69 h 340"/>
                      <a:gd name="T8" fmla="*/ 62 w 217"/>
                      <a:gd name="T9" fmla="*/ 81 h 340"/>
                      <a:gd name="T10" fmla="*/ 69 w 217"/>
                      <a:gd name="T11" fmla="*/ 103 h 340"/>
                      <a:gd name="T12" fmla="*/ 83 w 217"/>
                      <a:gd name="T13" fmla="*/ 114 h 340"/>
                      <a:gd name="T14" fmla="*/ 100 w 217"/>
                      <a:gd name="T15" fmla="*/ 117 h 340"/>
                      <a:gd name="T16" fmla="*/ 125 w 217"/>
                      <a:gd name="T17" fmla="*/ 133 h 340"/>
                      <a:gd name="T18" fmla="*/ 141 w 217"/>
                      <a:gd name="T19" fmla="*/ 153 h 340"/>
                      <a:gd name="T20" fmla="*/ 145 w 217"/>
                      <a:gd name="T21" fmla="*/ 153 h 340"/>
                      <a:gd name="T22" fmla="*/ 166 w 217"/>
                      <a:gd name="T23" fmla="*/ 170 h 340"/>
                      <a:gd name="T24" fmla="*/ 166 w 217"/>
                      <a:gd name="T25" fmla="*/ 211 h 340"/>
                      <a:gd name="T26" fmla="*/ 172 w 217"/>
                      <a:gd name="T27" fmla="*/ 231 h 340"/>
                      <a:gd name="T28" fmla="*/ 179 w 217"/>
                      <a:gd name="T29" fmla="*/ 242 h 340"/>
                      <a:gd name="T30" fmla="*/ 187 w 217"/>
                      <a:gd name="T31" fmla="*/ 253 h 340"/>
                      <a:gd name="T32" fmla="*/ 195 w 217"/>
                      <a:gd name="T33" fmla="*/ 267 h 340"/>
                      <a:gd name="T34" fmla="*/ 199 w 217"/>
                      <a:gd name="T35" fmla="*/ 283 h 340"/>
                      <a:gd name="T36" fmla="*/ 216 w 217"/>
                      <a:gd name="T37" fmla="*/ 297 h 340"/>
                      <a:gd name="T38" fmla="*/ 214 w 217"/>
                      <a:gd name="T39" fmla="*/ 314 h 340"/>
                      <a:gd name="T40" fmla="*/ 197 w 217"/>
                      <a:gd name="T41" fmla="*/ 317 h 340"/>
                      <a:gd name="T42" fmla="*/ 191 w 217"/>
                      <a:gd name="T43" fmla="*/ 303 h 340"/>
                      <a:gd name="T44" fmla="*/ 179 w 217"/>
                      <a:gd name="T45" fmla="*/ 303 h 340"/>
                      <a:gd name="T46" fmla="*/ 179 w 217"/>
                      <a:gd name="T47" fmla="*/ 339 h 340"/>
                      <a:gd name="T48" fmla="*/ 168 w 217"/>
                      <a:gd name="T49" fmla="*/ 339 h 340"/>
                      <a:gd name="T50" fmla="*/ 156 w 217"/>
                      <a:gd name="T51" fmla="*/ 322 h 340"/>
                      <a:gd name="T52" fmla="*/ 147 w 217"/>
                      <a:gd name="T53" fmla="*/ 314 h 340"/>
                      <a:gd name="T54" fmla="*/ 147 w 217"/>
                      <a:gd name="T55" fmla="*/ 295 h 340"/>
                      <a:gd name="T56" fmla="*/ 129 w 217"/>
                      <a:gd name="T57" fmla="*/ 295 h 340"/>
                      <a:gd name="T58" fmla="*/ 123 w 217"/>
                      <a:gd name="T59" fmla="*/ 314 h 340"/>
                      <a:gd name="T60" fmla="*/ 116 w 217"/>
                      <a:gd name="T61" fmla="*/ 295 h 340"/>
                      <a:gd name="T62" fmla="*/ 114 w 217"/>
                      <a:gd name="T63" fmla="*/ 275 h 340"/>
                      <a:gd name="T64" fmla="*/ 137 w 217"/>
                      <a:gd name="T65" fmla="*/ 267 h 340"/>
                      <a:gd name="T66" fmla="*/ 150 w 217"/>
                      <a:gd name="T67" fmla="*/ 272 h 340"/>
                      <a:gd name="T68" fmla="*/ 152 w 217"/>
                      <a:gd name="T69" fmla="*/ 239 h 340"/>
                      <a:gd name="T70" fmla="*/ 139 w 217"/>
                      <a:gd name="T71" fmla="*/ 228 h 340"/>
                      <a:gd name="T72" fmla="*/ 131 w 217"/>
                      <a:gd name="T73" fmla="*/ 200 h 340"/>
                      <a:gd name="T74" fmla="*/ 125 w 217"/>
                      <a:gd name="T75" fmla="*/ 167 h 340"/>
                      <a:gd name="T76" fmla="*/ 102 w 217"/>
                      <a:gd name="T77" fmla="*/ 156 h 340"/>
                      <a:gd name="T78" fmla="*/ 91 w 217"/>
                      <a:gd name="T79" fmla="*/ 142 h 340"/>
                      <a:gd name="T80" fmla="*/ 73 w 217"/>
                      <a:gd name="T81" fmla="*/ 133 h 340"/>
                      <a:gd name="T82" fmla="*/ 83 w 217"/>
                      <a:gd name="T83" fmla="*/ 164 h 340"/>
                      <a:gd name="T84" fmla="*/ 62 w 217"/>
                      <a:gd name="T85" fmla="*/ 178 h 340"/>
                      <a:gd name="T86" fmla="*/ 50 w 217"/>
                      <a:gd name="T87" fmla="*/ 144 h 340"/>
                      <a:gd name="T88" fmla="*/ 39 w 217"/>
                      <a:gd name="T89" fmla="*/ 136 h 340"/>
                      <a:gd name="T90" fmla="*/ 39 w 217"/>
                      <a:gd name="T91" fmla="*/ 117 h 340"/>
                      <a:gd name="T92" fmla="*/ 25 w 217"/>
                      <a:gd name="T93" fmla="*/ 94 h 340"/>
                      <a:gd name="T94" fmla="*/ 8 w 217"/>
                      <a:gd name="T95" fmla="*/ 81 h 340"/>
                      <a:gd name="T96" fmla="*/ 0 w 217"/>
                      <a:gd name="T97" fmla="*/ 67 h 340"/>
                      <a:gd name="T98" fmla="*/ 4 w 217"/>
                      <a:gd name="T99" fmla="*/ 56 h 340"/>
                      <a:gd name="T100" fmla="*/ 17 w 217"/>
                      <a:gd name="T101" fmla="*/ 61 h 340"/>
                      <a:gd name="T102" fmla="*/ 21 w 217"/>
                      <a:gd name="T103" fmla="*/ 47 h 340"/>
                      <a:gd name="T104" fmla="*/ 17 w 217"/>
                      <a:gd name="T105" fmla="*/ 28 h 340"/>
                      <a:gd name="T106" fmla="*/ 15 w 217"/>
                      <a:gd name="T107" fmla="*/ 0 h 340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0" t="0" r="r" b="b"/>
                    <a:pathLst>
                      <a:path w="217" h="340">
                        <a:moveTo>
                          <a:pt x="15" y="0"/>
                        </a:moveTo>
                        <a:lnTo>
                          <a:pt x="33" y="0"/>
                        </a:lnTo>
                        <a:lnTo>
                          <a:pt x="54" y="36"/>
                        </a:lnTo>
                        <a:lnTo>
                          <a:pt x="50" y="69"/>
                        </a:lnTo>
                        <a:lnTo>
                          <a:pt x="62" y="81"/>
                        </a:lnTo>
                        <a:lnTo>
                          <a:pt x="69" y="103"/>
                        </a:lnTo>
                        <a:lnTo>
                          <a:pt x="83" y="114"/>
                        </a:lnTo>
                        <a:lnTo>
                          <a:pt x="100" y="117"/>
                        </a:lnTo>
                        <a:lnTo>
                          <a:pt x="125" y="133"/>
                        </a:lnTo>
                        <a:lnTo>
                          <a:pt x="141" y="153"/>
                        </a:lnTo>
                        <a:lnTo>
                          <a:pt x="145" y="153"/>
                        </a:lnTo>
                        <a:lnTo>
                          <a:pt x="166" y="170"/>
                        </a:lnTo>
                        <a:lnTo>
                          <a:pt x="166" y="211"/>
                        </a:lnTo>
                        <a:lnTo>
                          <a:pt x="172" y="231"/>
                        </a:lnTo>
                        <a:lnTo>
                          <a:pt x="179" y="242"/>
                        </a:lnTo>
                        <a:lnTo>
                          <a:pt x="187" y="253"/>
                        </a:lnTo>
                        <a:lnTo>
                          <a:pt x="195" y="267"/>
                        </a:lnTo>
                        <a:lnTo>
                          <a:pt x="199" y="283"/>
                        </a:lnTo>
                        <a:lnTo>
                          <a:pt x="216" y="297"/>
                        </a:lnTo>
                        <a:lnTo>
                          <a:pt x="214" y="314"/>
                        </a:lnTo>
                        <a:lnTo>
                          <a:pt x="197" y="317"/>
                        </a:lnTo>
                        <a:lnTo>
                          <a:pt x="191" y="303"/>
                        </a:lnTo>
                        <a:lnTo>
                          <a:pt x="179" y="303"/>
                        </a:lnTo>
                        <a:lnTo>
                          <a:pt x="179" y="339"/>
                        </a:lnTo>
                        <a:lnTo>
                          <a:pt x="168" y="339"/>
                        </a:lnTo>
                        <a:lnTo>
                          <a:pt x="156" y="322"/>
                        </a:lnTo>
                        <a:lnTo>
                          <a:pt x="147" y="314"/>
                        </a:lnTo>
                        <a:lnTo>
                          <a:pt x="147" y="295"/>
                        </a:lnTo>
                        <a:lnTo>
                          <a:pt x="129" y="295"/>
                        </a:lnTo>
                        <a:lnTo>
                          <a:pt x="123" y="314"/>
                        </a:lnTo>
                        <a:lnTo>
                          <a:pt x="116" y="295"/>
                        </a:lnTo>
                        <a:lnTo>
                          <a:pt x="114" y="275"/>
                        </a:lnTo>
                        <a:lnTo>
                          <a:pt x="137" y="267"/>
                        </a:lnTo>
                        <a:lnTo>
                          <a:pt x="150" y="272"/>
                        </a:lnTo>
                        <a:lnTo>
                          <a:pt x="152" y="239"/>
                        </a:lnTo>
                        <a:lnTo>
                          <a:pt x="139" y="228"/>
                        </a:lnTo>
                        <a:lnTo>
                          <a:pt x="131" y="200"/>
                        </a:lnTo>
                        <a:lnTo>
                          <a:pt x="125" y="167"/>
                        </a:lnTo>
                        <a:lnTo>
                          <a:pt x="102" y="156"/>
                        </a:lnTo>
                        <a:lnTo>
                          <a:pt x="91" y="142"/>
                        </a:lnTo>
                        <a:lnTo>
                          <a:pt x="73" y="133"/>
                        </a:lnTo>
                        <a:lnTo>
                          <a:pt x="83" y="164"/>
                        </a:lnTo>
                        <a:lnTo>
                          <a:pt x="62" y="178"/>
                        </a:lnTo>
                        <a:lnTo>
                          <a:pt x="50" y="144"/>
                        </a:lnTo>
                        <a:lnTo>
                          <a:pt x="39" y="136"/>
                        </a:lnTo>
                        <a:lnTo>
                          <a:pt x="39" y="117"/>
                        </a:lnTo>
                        <a:lnTo>
                          <a:pt x="25" y="94"/>
                        </a:lnTo>
                        <a:lnTo>
                          <a:pt x="8" y="81"/>
                        </a:lnTo>
                        <a:lnTo>
                          <a:pt x="0" y="67"/>
                        </a:lnTo>
                        <a:lnTo>
                          <a:pt x="4" y="56"/>
                        </a:lnTo>
                        <a:lnTo>
                          <a:pt x="17" y="61"/>
                        </a:lnTo>
                        <a:lnTo>
                          <a:pt x="21" y="47"/>
                        </a:lnTo>
                        <a:lnTo>
                          <a:pt x="17" y="28"/>
                        </a:lnTo>
                        <a:lnTo>
                          <a:pt x="15" y="0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45" name="Freeform 22"/>
                  <p:cNvSpPr>
                    <a:spLocks/>
                  </p:cNvSpPr>
                  <p:nvPr/>
                </p:nvSpPr>
                <p:spPr bwMode="auto">
                  <a:xfrm>
                    <a:off x="4932" y="1540"/>
                    <a:ext cx="159" cy="289"/>
                  </a:xfrm>
                  <a:custGeom>
                    <a:avLst/>
                    <a:gdLst>
                      <a:gd name="T0" fmla="*/ 33 w 159"/>
                      <a:gd name="T1" fmla="*/ 0 h 289"/>
                      <a:gd name="T2" fmla="*/ 64 w 159"/>
                      <a:gd name="T3" fmla="*/ 20 h 289"/>
                      <a:gd name="T4" fmla="*/ 82 w 159"/>
                      <a:gd name="T5" fmla="*/ 36 h 289"/>
                      <a:gd name="T6" fmla="*/ 94 w 159"/>
                      <a:gd name="T7" fmla="*/ 62 h 289"/>
                      <a:gd name="T8" fmla="*/ 105 w 159"/>
                      <a:gd name="T9" fmla="*/ 62 h 289"/>
                      <a:gd name="T10" fmla="*/ 103 w 159"/>
                      <a:gd name="T11" fmla="*/ 78 h 289"/>
                      <a:gd name="T12" fmla="*/ 115 w 159"/>
                      <a:gd name="T13" fmla="*/ 89 h 289"/>
                      <a:gd name="T14" fmla="*/ 123 w 159"/>
                      <a:gd name="T15" fmla="*/ 106 h 289"/>
                      <a:gd name="T16" fmla="*/ 144 w 159"/>
                      <a:gd name="T17" fmla="*/ 140 h 289"/>
                      <a:gd name="T18" fmla="*/ 158 w 159"/>
                      <a:gd name="T19" fmla="*/ 179 h 289"/>
                      <a:gd name="T20" fmla="*/ 131 w 159"/>
                      <a:gd name="T21" fmla="*/ 176 h 289"/>
                      <a:gd name="T22" fmla="*/ 111 w 159"/>
                      <a:gd name="T23" fmla="*/ 171 h 289"/>
                      <a:gd name="T24" fmla="*/ 125 w 159"/>
                      <a:gd name="T25" fmla="*/ 199 h 289"/>
                      <a:gd name="T26" fmla="*/ 125 w 159"/>
                      <a:gd name="T27" fmla="*/ 215 h 289"/>
                      <a:gd name="T28" fmla="*/ 125 w 159"/>
                      <a:gd name="T29" fmla="*/ 232 h 289"/>
                      <a:gd name="T30" fmla="*/ 117 w 159"/>
                      <a:gd name="T31" fmla="*/ 224 h 289"/>
                      <a:gd name="T32" fmla="*/ 107 w 159"/>
                      <a:gd name="T33" fmla="*/ 210 h 289"/>
                      <a:gd name="T34" fmla="*/ 88 w 159"/>
                      <a:gd name="T35" fmla="*/ 193 h 289"/>
                      <a:gd name="T36" fmla="*/ 78 w 159"/>
                      <a:gd name="T37" fmla="*/ 185 h 289"/>
                      <a:gd name="T38" fmla="*/ 62 w 159"/>
                      <a:gd name="T39" fmla="*/ 193 h 289"/>
                      <a:gd name="T40" fmla="*/ 51 w 159"/>
                      <a:gd name="T41" fmla="*/ 199 h 289"/>
                      <a:gd name="T42" fmla="*/ 57 w 159"/>
                      <a:gd name="T43" fmla="*/ 213 h 289"/>
                      <a:gd name="T44" fmla="*/ 74 w 159"/>
                      <a:gd name="T45" fmla="*/ 224 h 289"/>
                      <a:gd name="T46" fmla="*/ 90 w 159"/>
                      <a:gd name="T47" fmla="*/ 235 h 289"/>
                      <a:gd name="T48" fmla="*/ 96 w 159"/>
                      <a:gd name="T49" fmla="*/ 254 h 289"/>
                      <a:gd name="T50" fmla="*/ 94 w 159"/>
                      <a:gd name="T51" fmla="*/ 280 h 289"/>
                      <a:gd name="T52" fmla="*/ 94 w 159"/>
                      <a:gd name="T53" fmla="*/ 288 h 289"/>
                      <a:gd name="T54" fmla="*/ 88 w 159"/>
                      <a:gd name="T55" fmla="*/ 288 h 289"/>
                      <a:gd name="T56" fmla="*/ 78 w 159"/>
                      <a:gd name="T57" fmla="*/ 280 h 289"/>
                      <a:gd name="T58" fmla="*/ 74 w 159"/>
                      <a:gd name="T59" fmla="*/ 277 h 289"/>
                      <a:gd name="T60" fmla="*/ 68 w 159"/>
                      <a:gd name="T61" fmla="*/ 271 h 289"/>
                      <a:gd name="T62" fmla="*/ 62 w 159"/>
                      <a:gd name="T63" fmla="*/ 285 h 289"/>
                      <a:gd name="T64" fmla="*/ 51 w 159"/>
                      <a:gd name="T65" fmla="*/ 288 h 289"/>
                      <a:gd name="T66" fmla="*/ 43 w 159"/>
                      <a:gd name="T67" fmla="*/ 277 h 289"/>
                      <a:gd name="T68" fmla="*/ 43 w 159"/>
                      <a:gd name="T69" fmla="*/ 252 h 289"/>
                      <a:gd name="T70" fmla="*/ 41 w 159"/>
                      <a:gd name="T71" fmla="*/ 238 h 289"/>
                      <a:gd name="T72" fmla="*/ 31 w 159"/>
                      <a:gd name="T73" fmla="*/ 229 h 289"/>
                      <a:gd name="T74" fmla="*/ 21 w 159"/>
                      <a:gd name="T75" fmla="*/ 243 h 289"/>
                      <a:gd name="T76" fmla="*/ 4 w 159"/>
                      <a:gd name="T77" fmla="*/ 243 h 289"/>
                      <a:gd name="T78" fmla="*/ 0 w 159"/>
                      <a:gd name="T79" fmla="*/ 232 h 289"/>
                      <a:gd name="T80" fmla="*/ 4 w 159"/>
                      <a:gd name="T81" fmla="*/ 204 h 289"/>
                      <a:gd name="T82" fmla="*/ 16 w 159"/>
                      <a:gd name="T83" fmla="*/ 187 h 289"/>
                      <a:gd name="T84" fmla="*/ 14 w 159"/>
                      <a:gd name="T85" fmla="*/ 143 h 289"/>
                      <a:gd name="T86" fmla="*/ 14 w 159"/>
                      <a:gd name="T87" fmla="*/ 131 h 289"/>
                      <a:gd name="T88" fmla="*/ 27 w 159"/>
                      <a:gd name="T89" fmla="*/ 129 h 289"/>
                      <a:gd name="T90" fmla="*/ 37 w 159"/>
                      <a:gd name="T91" fmla="*/ 140 h 289"/>
                      <a:gd name="T92" fmla="*/ 55 w 159"/>
                      <a:gd name="T93" fmla="*/ 145 h 289"/>
                      <a:gd name="T94" fmla="*/ 55 w 159"/>
                      <a:gd name="T95" fmla="*/ 126 h 289"/>
                      <a:gd name="T96" fmla="*/ 47 w 159"/>
                      <a:gd name="T97" fmla="*/ 115 h 289"/>
                      <a:gd name="T98" fmla="*/ 43 w 159"/>
                      <a:gd name="T99" fmla="*/ 106 h 289"/>
                      <a:gd name="T100" fmla="*/ 49 w 159"/>
                      <a:gd name="T101" fmla="*/ 106 h 289"/>
                      <a:gd name="T102" fmla="*/ 53 w 159"/>
                      <a:gd name="T103" fmla="*/ 106 h 289"/>
                      <a:gd name="T104" fmla="*/ 57 w 159"/>
                      <a:gd name="T105" fmla="*/ 106 h 289"/>
                      <a:gd name="T106" fmla="*/ 62 w 159"/>
                      <a:gd name="T107" fmla="*/ 106 h 289"/>
                      <a:gd name="T108" fmla="*/ 68 w 159"/>
                      <a:gd name="T109" fmla="*/ 98 h 289"/>
                      <a:gd name="T110" fmla="*/ 66 w 159"/>
                      <a:gd name="T111" fmla="*/ 89 h 289"/>
                      <a:gd name="T112" fmla="*/ 60 w 159"/>
                      <a:gd name="T113" fmla="*/ 70 h 289"/>
                      <a:gd name="T114" fmla="*/ 47 w 159"/>
                      <a:gd name="T115" fmla="*/ 50 h 289"/>
                      <a:gd name="T116" fmla="*/ 31 w 159"/>
                      <a:gd name="T117" fmla="*/ 39 h 289"/>
                      <a:gd name="T118" fmla="*/ 25 w 159"/>
                      <a:gd name="T119" fmla="*/ 28 h 289"/>
                      <a:gd name="T120" fmla="*/ 33 w 159"/>
                      <a:gd name="T121" fmla="*/ 0 h 289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0" t="0" r="r" b="b"/>
                    <a:pathLst>
                      <a:path w="159" h="289">
                        <a:moveTo>
                          <a:pt x="33" y="0"/>
                        </a:moveTo>
                        <a:lnTo>
                          <a:pt x="64" y="20"/>
                        </a:lnTo>
                        <a:lnTo>
                          <a:pt x="82" y="36"/>
                        </a:lnTo>
                        <a:lnTo>
                          <a:pt x="94" y="62"/>
                        </a:lnTo>
                        <a:lnTo>
                          <a:pt x="105" y="62"/>
                        </a:lnTo>
                        <a:lnTo>
                          <a:pt x="103" y="78"/>
                        </a:lnTo>
                        <a:lnTo>
                          <a:pt x="115" y="89"/>
                        </a:lnTo>
                        <a:lnTo>
                          <a:pt x="123" y="106"/>
                        </a:lnTo>
                        <a:lnTo>
                          <a:pt x="144" y="140"/>
                        </a:lnTo>
                        <a:lnTo>
                          <a:pt x="158" y="179"/>
                        </a:lnTo>
                        <a:lnTo>
                          <a:pt x="131" y="176"/>
                        </a:lnTo>
                        <a:lnTo>
                          <a:pt x="111" y="171"/>
                        </a:lnTo>
                        <a:lnTo>
                          <a:pt x="125" y="199"/>
                        </a:lnTo>
                        <a:lnTo>
                          <a:pt x="125" y="215"/>
                        </a:lnTo>
                        <a:lnTo>
                          <a:pt x="125" y="232"/>
                        </a:lnTo>
                        <a:lnTo>
                          <a:pt x="117" y="224"/>
                        </a:lnTo>
                        <a:lnTo>
                          <a:pt x="107" y="210"/>
                        </a:lnTo>
                        <a:lnTo>
                          <a:pt x="88" y="193"/>
                        </a:lnTo>
                        <a:lnTo>
                          <a:pt x="78" y="185"/>
                        </a:lnTo>
                        <a:lnTo>
                          <a:pt x="62" y="193"/>
                        </a:lnTo>
                        <a:lnTo>
                          <a:pt x="51" y="199"/>
                        </a:lnTo>
                        <a:lnTo>
                          <a:pt x="57" y="213"/>
                        </a:lnTo>
                        <a:lnTo>
                          <a:pt x="74" y="224"/>
                        </a:lnTo>
                        <a:lnTo>
                          <a:pt x="90" y="235"/>
                        </a:lnTo>
                        <a:lnTo>
                          <a:pt x="96" y="254"/>
                        </a:lnTo>
                        <a:lnTo>
                          <a:pt x="94" y="280"/>
                        </a:lnTo>
                        <a:lnTo>
                          <a:pt x="94" y="288"/>
                        </a:lnTo>
                        <a:lnTo>
                          <a:pt x="88" y="288"/>
                        </a:lnTo>
                        <a:lnTo>
                          <a:pt x="78" y="280"/>
                        </a:lnTo>
                        <a:lnTo>
                          <a:pt x="74" y="277"/>
                        </a:lnTo>
                        <a:lnTo>
                          <a:pt x="68" y="271"/>
                        </a:lnTo>
                        <a:lnTo>
                          <a:pt x="62" y="285"/>
                        </a:lnTo>
                        <a:lnTo>
                          <a:pt x="51" y="288"/>
                        </a:lnTo>
                        <a:lnTo>
                          <a:pt x="43" y="277"/>
                        </a:lnTo>
                        <a:lnTo>
                          <a:pt x="43" y="252"/>
                        </a:lnTo>
                        <a:lnTo>
                          <a:pt x="41" y="238"/>
                        </a:lnTo>
                        <a:lnTo>
                          <a:pt x="31" y="229"/>
                        </a:lnTo>
                        <a:lnTo>
                          <a:pt x="21" y="243"/>
                        </a:lnTo>
                        <a:lnTo>
                          <a:pt x="4" y="243"/>
                        </a:lnTo>
                        <a:lnTo>
                          <a:pt x="0" y="232"/>
                        </a:lnTo>
                        <a:lnTo>
                          <a:pt x="4" y="204"/>
                        </a:lnTo>
                        <a:lnTo>
                          <a:pt x="16" y="187"/>
                        </a:lnTo>
                        <a:lnTo>
                          <a:pt x="14" y="143"/>
                        </a:lnTo>
                        <a:lnTo>
                          <a:pt x="14" y="131"/>
                        </a:lnTo>
                        <a:lnTo>
                          <a:pt x="27" y="129"/>
                        </a:lnTo>
                        <a:lnTo>
                          <a:pt x="37" y="140"/>
                        </a:lnTo>
                        <a:lnTo>
                          <a:pt x="55" y="145"/>
                        </a:lnTo>
                        <a:lnTo>
                          <a:pt x="55" y="126"/>
                        </a:lnTo>
                        <a:lnTo>
                          <a:pt x="47" y="115"/>
                        </a:lnTo>
                        <a:lnTo>
                          <a:pt x="43" y="106"/>
                        </a:lnTo>
                        <a:lnTo>
                          <a:pt x="49" y="106"/>
                        </a:lnTo>
                        <a:lnTo>
                          <a:pt x="53" y="106"/>
                        </a:lnTo>
                        <a:lnTo>
                          <a:pt x="57" y="106"/>
                        </a:lnTo>
                        <a:lnTo>
                          <a:pt x="62" y="106"/>
                        </a:lnTo>
                        <a:lnTo>
                          <a:pt x="68" y="98"/>
                        </a:lnTo>
                        <a:lnTo>
                          <a:pt x="66" y="89"/>
                        </a:lnTo>
                        <a:lnTo>
                          <a:pt x="60" y="70"/>
                        </a:lnTo>
                        <a:lnTo>
                          <a:pt x="47" y="50"/>
                        </a:lnTo>
                        <a:lnTo>
                          <a:pt x="31" y="39"/>
                        </a:lnTo>
                        <a:lnTo>
                          <a:pt x="25" y="28"/>
                        </a:lnTo>
                        <a:lnTo>
                          <a:pt x="33" y="0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46" name="Freeform 23"/>
                  <p:cNvSpPr>
                    <a:spLocks/>
                  </p:cNvSpPr>
                  <p:nvPr/>
                </p:nvSpPr>
                <p:spPr bwMode="auto">
                  <a:xfrm>
                    <a:off x="4752" y="1194"/>
                    <a:ext cx="174" cy="236"/>
                  </a:xfrm>
                  <a:custGeom>
                    <a:avLst/>
                    <a:gdLst>
                      <a:gd name="T0" fmla="*/ 0 w 174"/>
                      <a:gd name="T1" fmla="*/ 0 h 236"/>
                      <a:gd name="T2" fmla="*/ 16 w 174"/>
                      <a:gd name="T3" fmla="*/ 0 h 236"/>
                      <a:gd name="T4" fmla="*/ 23 w 174"/>
                      <a:gd name="T5" fmla="*/ 17 h 236"/>
                      <a:gd name="T6" fmla="*/ 45 w 174"/>
                      <a:gd name="T7" fmla="*/ 41 h 236"/>
                      <a:gd name="T8" fmla="*/ 56 w 174"/>
                      <a:gd name="T9" fmla="*/ 69 h 236"/>
                      <a:gd name="T10" fmla="*/ 72 w 174"/>
                      <a:gd name="T11" fmla="*/ 72 h 236"/>
                      <a:gd name="T12" fmla="*/ 84 w 174"/>
                      <a:gd name="T13" fmla="*/ 77 h 236"/>
                      <a:gd name="T14" fmla="*/ 95 w 174"/>
                      <a:gd name="T15" fmla="*/ 88 h 236"/>
                      <a:gd name="T16" fmla="*/ 107 w 174"/>
                      <a:gd name="T17" fmla="*/ 88 h 236"/>
                      <a:gd name="T18" fmla="*/ 122 w 174"/>
                      <a:gd name="T19" fmla="*/ 105 h 236"/>
                      <a:gd name="T20" fmla="*/ 134 w 174"/>
                      <a:gd name="T21" fmla="*/ 119 h 236"/>
                      <a:gd name="T22" fmla="*/ 148 w 174"/>
                      <a:gd name="T23" fmla="*/ 127 h 236"/>
                      <a:gd name="T24" fmla="*/ 146 w 174"/>
                      <a:gd name="T25" fmla="*/ 135 h 236"/>
                      <a:gd name="T26" fmla="*/ 138 w 174"/>
                      <a:gd name="T27" fmla="*/ 141 h 236"/>
                      <a:gd name="T28" fmla="*/ 130 w 174"/>
                      <a:gd name="T29" fmla="*/ 141 h 236"/>
                      <a:gd name="T30" fmla="*/ 126 w 174"/>
                      <a:gd name="T31" fmla="*/ 149 h 236"/>
                      <a:gd name="T32" fmla="*/ 142 w 174"/>
                      <a:gd name="T33" fmla="*/ 166 h 236"/>
                      <a:gd name="T34" fmla="*/ 154 w 174"/>
                      <a:gd name="T35" fmla="*/ 182 h 236"/>
                      <a:gd name="T36" fmla="*/ 173 w 174"/>
                      <a:gd name="T37" fmla="*/ 199 h 236"/>
                      <a:gd name="T38" fmla="*/ 161 w 174"/>
                      <a:gd name="T39" fmla="*/ 218 h 236"/>
                      <a:gd name="T40" fmla="*/ 150 w 174"/>
                      <a:gd name="T41" fmla="*/ 224 h 236"/>
                      <a:gd name="T42" fmla="*/ 152 w 174"/>
                      <a:gd name="T43" fmla="*/ 235 h 236"/>
                      <a:gd name="T44" fmla="*/ 134 w 174"/>
                      <a:gd name="T45" fmla="*/ 235 h 236"/>
                      <a:gd name="T46" fmla="*/ 128 w 174"/>
                      <a:gd name="T47" fmla="*/ 227 h 236"/>
                      <a:gd name="T48" fmla="*/ 113 w 174"/>
                      <a:gd name="T49" fmla="*/ 205 h 236"/>
                      <a:gd name="T50" fmla="*/ 103 w 174"/>
                      <a:gd name="T51" fmla="*/ 185 h 236"/>
                      <a:gd name="T52" fmla="*/ 87 w 174"/>
                      <a:gd name="T53" fmla="*/ 152 h 236"/>
                      <a:gd name="T54" fmla="*/ 68 w 174"/>
                      <a:gd name="T55" fmla="*/ 127 h 236"/>
                      <a:gd name="T56" fmla="*/ 47 w 174"/>
                      <a:gd name="T57" fmla="*/ 91 h 236"/>
                      <a:gd name="T58" fmla="*/ 35 w 174"/>
                      <a:gd name="T59" fmla="*/ 80 h 236"/>
                      <a:gd name="T60" fmla="*/ 25 w 174"/>
                      <a:gd name="T61" fmla="*/ 72 h 236"/>
                      <a:gd name="T62" fmla="*/ 21 w 174"/>
                      <a:gd name="T63" fmla="*/ 53 h 236"/>
                      <a:gd name="T64" fmla="*/ 2 w 174"/>
                      <a:gd name="T65" fmla="*/ 36 h 236"/>
                      <a:gd name="T66" fmla="*/ 2 w 174"/>
                      <a:gd name="T67" fmla="*/ 25 h 236"/>
                      <a:gd name="T68" fmla="*/ 0 w 174"/>
                      <a:gd name="T69" fmla="*/ 0 h 2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74" h="236">
                        <a:moveTo>
                          <a:pt x="0" y="0"/>
                        </a:moveTo>
                        <a:lnTo>
                          <a:pt x="16" y="0"/>
                        </a:lnTo>
                        <a:lnTo>
                          <a:pt x="23" y="17"/>
                        </a:lnTo>
                        <a:lnTo>
                          <a:pt x="45" y="41"/>
                        </a:lnTo>
                        <a:lnTo>
                          <a:pt x="56" y="69"/>
                        </a:lnTo>
                        <a:lnTo>
                          <a:pt x="72" y="72"/>
                        </a:lnTo>
                        <a:lnTo>
                          <a:pt x="84" y="77"/>
                        </a:lnTo>
                        <a:lnTo>
                          <a:pt x="95" y="88"/>
                        </a:lnTo>
                        <a:lnTo>
                          <a:pt x="107" y="88"/>
                        </a:lnTo>
                        <a:lnTo>
                          <a:pt x="122" y="105"/>
                        </a:lnTo>
                        <a:lnTo>
                          <a:pt x="134" y="119"/>
                        </a:lnTo>
                        <a:lnTo>
                          <a:pt x="148" y="127"/>
                        </a:lnTo>
                        <a:lnTo>
                          <a:pt x="146" y="135"/>
                        </a:lnTo>
                        <a:lnTo>
                          <a:pt x="138" y="141"/>
                        </a:lnTo>
                        <a:lnTo>
                          <a:pt x="130" y="141"/>
                        </a:lnTo>
                        <a:lnTo>
                          <a:pt x="126" y="149"/>
                        </a:lnTo>
                        <a:lnTo>
                          <a:pt x="142" y="166"/>
                        </a:lnTo>
                        <a:lnTo>
                          <a:pt x="154" y="182"/>
                        </a:lnTo>
                        <a:lnTo>
                          <a:pt x="173" y="199"/>
                        </a:lnTo>
                        <a:lnTo>
                          <a:pt x="161" y="218"/>
                        </a:lnTo>
                        <a:lnTo>
                          <a:pt x="150" y="224"/>
                        </a:lnTo>
                        <a:lnTo>
                          <a:pt x="152" y="235"/>
                        </a:lnTo>
                        <a:lnTo>
                          <a:pt x="134" y="235"/>
                        </a:lnTo>
                        <a:lnTo>
                          <a:pt x="128" y="227"/>
                        </a:lnTo>
                        <a:lnTo>
                          <a:pt x="113" y="205"/>
                        </a:lnTo>
                        <a:lnTo>
                          <a:pt x="103" y="185"/>
                        </a:lnTo>
                        <a:lnTo>
                          <a:pt x="87" y="152"/>
                        </a:lnTo>
                        <a:lnTo>
                          <a:pt x="68" y="127"/>
                        </a:lnTo>
                        <a:lnTo>
                          <a:pt x="47" y="91"/>
                        </a:lnTo>
                        <a:lnTo>
                          <a:pt x="35" y="80"/>
                        </a:lnTo>
                        <a:lnTo>
                          <a:pt x="25" y="72"/>
                        </a:lnTo>
                        <a:lnTo>
                          <a:pt x="21" y="53"/>
                        </a:lnTo>
                        <a:lnTo>
                          <a:pt x="2" y="36"/>
                        </a:lnTo>
                        <a:lnTo>
                          <a:pt x="2" y="25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8" name="Group 24"/>
                <p:cNvGrpSpPr>
                  <a:grpSpLocks/>
                </p:cNvGrpSpPr>
                <p:nvPr/>
              </p:nvGrpSpPr>
              <p:grpSpPr bwMode="auto">
                <a:xfrm>
                  <a:off x="2497" y="707"/>
                  <a:ext cx="2522" cy="2761"/>
                  <a:chOff x="2497" y="707"/>
                  <a:chExt cx="2522" cy="2761"/>
                </a:xfrm>
              </p:grpSpPr>
              <p:sp>
                <p:nvSpPr>
                  <p:cNvPr id="29" name="Freeform 25"/>
                  <p:cNvSpPr>
                    <a:spLocks/>
                  </p:cNvSpPr>
                  <p:nvPr/>
                </p:nvSpPr>
                <p:spPr bwMode="auto">
                  <a:xfrm>
                    <a:off x="2497" y="1672"/>
                    <a:ext cx="1255" cy="1796"/>
                  </a:xfrm>
                  <a:custGeom>
                    <a:avLst/>
                    <a:gdLst>
                      <a:gd name="T0" fmla="*/ 958 w 1255"/>
                      <a:gd name="T1" fmla="*/ 290 h 1796"/>
                      <a:gd name="T2" fmla="*/ 1075 w 1255"/>
                      <a:gd name="T3" fmla="*/ 588 h 1796"/>
                      <a:gd name="T4" fmla="*/ 1122 w 1255"/>
                      <a:gd name="T5" fmla="*/ 663 h 1796"/>
                      <a:gd name="T6" fmla="*/ 1225 w 1255"/>
                      <a:gd name="T7" fmla="*/ 644 h 1796"/>
                      <a:gd name="T8" fmla="*/ 1252 w 1255"/>
                      <a:gd name="T9" fmla="*/ 716 h 1796"/>
                      <a:gd name="T10" fmla="*/ 1129 w 1255"/>
                      <a:gd name="T11" fmla="*/ 917 h 1796"/>
                      <a:gd name="T12" fmla="*/ 1028 w 1255"/>
                      <a:gd name="T13" fmla="*/ 1148 h 1796"/>
                      <a:gd name="T14" fmla="*/ 1042 w 1255"/>
                      <a:gd name="T15" fmla="*/ 1232 h 1796"/>
                      <a:gd name="T16" fmla="*/ 1042 w 1255"/>
                      <a:gd name="T17" fmla="*/ 1316 h 1796"/>
                      <a:gd name="T18" fmla="*/ 997 w 1255"/>
                      <a:gd name="T19" fmla="*/ 1346 h 1796"/>
                      <a:gd name="T20" fmla="*/ 931 w 1255"/>
                      <a:gd name="T21" fmla="*/ 1461 h 1796"/>
                      <a:gd name="T22" fmla="*/ 907 w 1255"/>
                      <a:gd name="T23" fmla="*/ 1558 h 1796"/>
                      <a:gd name="T24" fmla="*/ 845 w 1255"/>
                      <a:gd name="T25" fmla="*/ 1692 h 1796"/>
                      <a:gd name="T26" fmla="*/ 810 w 1255"/>
                      <a:gd name="T27" fmla="*/ 1723 h 1796"/>
                      <a:gd name="T28" fmla="*/ 734 w 1255"/>
                      <a:gd name="T29" fmla="*/ 1789 h 1796"/>
                      <a:gd name="T30" fmla="*/ 641 w 1255"/>
                      <a:gd name="T31" fmla="*/ 1767 h 1796"/>
                      <a:gd name="T32" fmla="*/ 631 w 1255"/>
                      <a:gd name="T33" fmla="*/ 1703 h 1796"/>
                      <a:gd name="T34" fmla="*/ 590 w 1255"/>
                      <a:gd name="T35" fmla="*/ 1614 h 1796"/>
                      <a:gd name="T36" fmla="*/ 582 w 1255"/>
                      <a:gd name="T37" fmla="*/ 1539 h 1796"/>
                      <a:gd name="T38" fmla="*/ 569 w 1255"/>
                      <a:gd name="T39" fmla="*/ 1488 h 1796"/>
                      <a:gd name="T40" fmla="*/ 530 w 1255"/>
                      <a:gd name="T41" fmla="*/ 1433 h 1796"/>
                      <a:gd name="T42" fmla="*/ 506 w 1255"/>
                      <a:gd name="T43" fmla="*/ 1360 h 1796"/>
                      <a:gd name="T44" fmla="*/ 541 w 1255"/>
                      <a:gd name="T45" fmla="*/ 1238 h 1796"/>
                      <a:gd name="T46" fmla="*/ 524 w 1255"/>
                      <a:gd name="T47" fmla="*/ 1065 h 1796"/>
                      <a:gd name="T48" fmla="*/ 469 w 1255"/>
                      <a:gd name="T49" fmla="*/ 978 h 1796"/>
                      <a:gd name="T50" fmla="*/ 460 w 1255"/>
                      <a:gd name="T51" fmla="*/ 842 h 1796"/>
                      <a:gd name="T52" fmla="*/ 380 w 1255"/>
                      <a:gd name="T53" fmla="*/ 792 h 1796"/>
                      <a:gd name="T54" fmla="*/ 275 w 1255"/>
                      <a:gd name="T55" fmla="*/ 806 h 1796"/>
                      <a:gd name="T56" fmla="*/ 60 w 1255"/>
                      <a:gd name="T57" fmla="*/ 697 h 1796"/>
                      <a:gd name="T58" fmla="*/ 10 w 1255"/>
                      <a:gd name="T59" fmla="*/ 521 h 1796"/>
                      <a:gd name="T60" fmla="*/ 49 w 1255"/>
                      <a:gd name="T61" fmla="*/ 396 h 1796"/>
                      <a:gd name="T62" fmla="*/ 121 w 1255"/>
                      <a:gd name="T63" fmla="*/ 259 h 1796"/>
                      <a:gd name="T64" fmla="*/ 228 w 1255"/>
                      <a:gd name="T65" fmla="*/ 156 h 1796"/>
                      <a:gd name="T66" fmla="*/ 308 w 1255"/>
                      <a:gd name="T67" fmla="*/ 47 h 1796"/>
                      <a:gd name="T68" fmla="*/ 382 w 1255"/>
                      <a:gd name="T69" fmla="*/ 75 h 1796"/>
                      <a:gd name="T70" fmla="*/ 463 w 1255"/>
                      <a:gd name="T71" fmla="*/ 28 h 1796"/>
                      <a:gd name="T72" fmla="*/ 518 w 1255"/>
                      <a:gd name="T73" fmla="*/ 6 h 1796"/>
                      <a:gd name="T74" fmla="*/ 561 w 1255"/>
                      <a:gd name="T75" fmla="*/ 61 h 1796"/>
                      <a:gd name="T76" fmla="*/ 648 w 1255"/>
                      <a:gd name="T77" fmla="*/ 151 h 1796"/>
                      <a:gd name="T78" fmla="*/ 707 w 1255"/>
                      <a:gd name="T79" fmla="*/ 109 h 1796"/>
                      <a:gd name="T80" fmla="*/ 798 w 1255"/>
                      <a:gd name="T81" fmla="*/ 139 h 1796"/>
                      <a:gd name="T82" fmla="*/ 896 w 1255"/>
                      <a:gd name="T83" fmla="*/ 137 h 179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0" t="0" r="r" b="b"/>
                    <a:pathLst>
                      <a:path w="1255" h="1796">
                        <a:moveTo>
                          <a:pt x="937" y="215"/>
                        </a:moveTo>
                        <a:lnTo>
                          <a:pt x="958" y="290"/>
                        </a:lnTo>
                        <a:lnTo>
                          <a:pt x="997" y="404"/>
                        </a:lnTo>
                        <a:lnTo>
                          <a:pt x="1075" y="588"/>
                        </a:lnTo>
                        <a:lnTo>
                          <a:pt x="1104" y="610"/>
                        </a:lnTo>
                        <a:lnTo>
                          <a:pt x="1122" y="663"/>
                        </a:lnTo>
                        <a:lnTo>
                          <a:pt x="1184" y="661"/>
                        </a:lnTo>
                        <a:lnTo>
                          <a:pt x="1225" y="644"/>
                        </a:lnTo>
                        <a:lnTo>
                          <a:pt x="1254" y="644"/>
                        </a:lnTo>
                        <a:lnTo>
                          <a:pt x="1252" y="716"/>
                        </a:lnTo>
                        <a:lnTo>
                          <a:pt x="1242" y="755"/>
                        </a:lnTo>
                        <a:lnTo>
                          <a:pt x="1129" y="917"/>
                        </a:lnTo>
                        <a:lnTo>
                          <a:pt x="1026" y="1084"/>
                        </a:lnTo>
                        <a:lnTo>
                          <a:pt x="1028" y="1148"/>
                        </a:lnTo>
                        <a:lnTo>
                          <a:pt x="1057" y="1196"/>
                        </a:lnTo>
                        <a:lnTo>
                          <a:pt x="1042" y="1232"/>
                        </a:lnTo>
                        <a:lnTo>
                          <a:pt x="1050" y="1279"/>
                        </a:lnTo>
                        <a:lnTo>
                          <a:pt x="1042" y="1316"/>
                        </a:lnTo>
                        <a:lnTo>
                          <a:pt x="1018" y="1346"/>
                        </a:lnTo>
                        <a:lnTo>
                          <a:pt x="997" y="1346"/>
                        </a:lnTo>
                        <a:lnTo>
                          <a:pt x="962" y="1399"/>
                        </a:lnTo>
                        <a:lnTo>
                          <a:pt x="931" y="1461"/>
                        </a:lnTo>
                        <a:lnTo>
                          <a:pt x="937" y="1527"/>
                        </a:lnTo>
                        <a:lnTo>
                          <a:pt x="907" y="1558"/>
                        </a:lnTo>
                        <a:lnTo>
                          <a:pt x="878" y="1628"/>
                        </a:lnTo>
                        <a:lnTo>
                          <a:pt x="845" y="1692"/>
                        </a:lnTo>
                        <a:lnTo>
                          <a:pt x="826" y="1717"/>
                        </a:lnTo>
                        <a:lnTo>
                          <a:pt x="810" y="1723"/>
                        </a:lnTo>
                        <a:lnTo>
                          <a:pt x="781" y="1764"/>
                        </a:lnTo>
                        <a:lnTo>
                          <a:pt x="734" y="1789"/>
                        </a:lnTo>
                        <a:lnTo>
                          <a:pt x="674" y="1795"/>
                        </a:lnTo>
                        <a:lnTo>
                          <a:pt x="641" y="1767"/>
                        </a:lnTo>
                        <a:lnTo>
                          <a:pt x="637" y="1739"/>
                        </a:lnTo>
                        <a:lnTo>
                          <a:pt x="631" y="1703"/>
                        </a:lnTo>
                        <a:lnTo>
                          <a:pt x="608" y="1684"/>
                        </a:lnTo>
                        <a:lnTo>
                          <a:pt x="590" y="1614"/>
                        </a:lnTo>
                        <a:lnTo>
                          <a:pt x="584" y="1580"/>
                        </a:lnTo>
                        <a:lnTo>
                          <a:pt x="582" y="1539"/>
                        </a:lnTo>
                        <a:lnTo>
                          <a:pt x="571" y="1508"/>
                        </a:lnTo>
                        <a:lnTo>
                          <a:pt x="569" y="1488"/>
                        </a:lnTo>
                        <a:lnTo>
                          <a:pt x="551" y="1458"/>
                        </a:lnTo>
                        <a:lnTo>
                          <a:pt x="530" y="1433"/>
                        </a:lnTo>
                        <a:lnTo>
                          <a:pt x="516" y="1391"/>
                        </a:lnTo>
                        <a:lnTo>
                          <a:pt x="506" y="1360"/>
                        </a:lnTo>
                        <a:lnTo>
                          <a:pt x="510" y="1310"/>
                        </a:lnTo>
                        <a:lnTo>
                          <a:pt x="541" y="1238"/>
                        </a:lnTo>
                        <a:lnTo>
                          <a:pt x="547" y="1157"/>
                        </a:lnTo>
                        <a:lnTo>
                          <a:pt x="524" y="1065"/>
                        </a:lnTo>
                        <a:lnTo>
                          <a:pt x="491" y="1029"/>
                        </a:lnTo>
                        <a:lnTo>
                          <a:pt x="469" y="978"/>
                        </a:lnTo>
                        <a:lnTo>
                          <a:pt x="477" y="900"/>
                        </a:lnTo>
                        <a:lnTo>
                          <a:pt x="460" y="842"/>
                        </a:lnTo>
                        <a:lnTo>
                          <a:pt x="421" y="836"/>
                        </a:lnTo>
                        <a:lnTo>
                          <a:pt x="380" y="792"/>
                        </a:lnTo>
                        <a:lnTo>
                          <a:pt x="329" y="766"/>
                        </a:lnTo>
                        <a:lnTo>
                          <a:pt x="275" y="806"/>
                        </a:lnTo>
                        <a:lnTo>
                          <a:pt x="136" y="794"/>
                        </a:lnTo>
                        <a:lnTo>
                          <a:pt x="60" y="697"/>
                        </a:lnTo>
                        <a:lnTo>
                          <a:pt x="0" y="566"/>
                        </a:lnTo>
                        <a:lnTo>
                          <a:pt x="10" y="521"/>
                        </a:lnTo>
                        <a:lnTo>
                          <a:pt x="37" y="488"/>
                        </a:lnTo>
                        <a:lnTo>
                          <a:pt x="49" y="396"/>
                        </a:lnTo>
                        <a:lnTo>
                          <a:pt x="68" y="329"/>
                        </a:lnTo>
                        <a:lnTo>
                          <a:pt x="121" y="259"/>
                        </a:lnTo>
                        <a:lnTo>
                          <a:pt x="177" y="229"/>
                        </a:lnTo>
                        <a:lnTo>
                          <a:pt x="228" y="156"/>
                        </a:lnTo>
                        <a:lnTo>
                          <a:pt x="241" y="125"/>
                        </a:lnTo>
                        <a:lnTo>
                          <a:pt x="308" y="47"/>
                        </a:lnTo>
                        <a:lnTo>
                          <a:pt x="352" y="78"/>
                        </a:lnTo>
                        <a:lnTo>
                          <a:pt x="382" y="75"/>
                        </a:lnTo>
                        <a:lnTo>
                          <a:pt x="419" y="33"/>
                        </a:lnTo>
                        <a:lnTo>
                          <a:pt x="463" y="28"/>
                        </a:lnTo>
                        <a:lnTo>
                          <a:pt x="491" y="39"/>
                        </a:lnTo>
                        <a:lnTo>
                          <a:pt x="518" y="6"/>
                        </a:lnTo>
                        <a:lnTo>
                          <a:pt x="553" y="0"/>
                        </a:lnTo>
                        <a:lnTo>
                          <a:pt x="561" y="61"/>
                        </a:lnTo>
                        <a:lnTo>
                          <a:pt x="584" y="106"/>
                        </a:lnTo>
                        <a:lnTo>
                          <a:pt x="648" y="151"/>
                        </a:lnTo>
                        <a:lnTo>
                          <a:pt x="701" y="159"/>
                        </a:lnTo>
                        <a:lnTo>
                          <a:pt x="707" y="109"/>
                        </a:lnTo>
                        <a:lnTo>
                          <a:pt x="748" y="109"/>
                        </a:lnTo>
                        <a:lnTo>
                          <a:pt x="798" y="139"/>
                        </a:lnTo>
                        <a:lnTo>
                          <a:pt x="851" y="156"/>
                        </a:lnTo>
                        <a:lnTo>
                          <a:pt x="896" y="137"/>
                        </a:lnTo>
                        <a:lnTo>
                          <a:pt x="937" y="215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30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2583" y="707"/>
                    <a:ext cx="555" cy="619"/>
                    <a:chOff x="2583" y="707"/>
                    <a:chExt cx="555" cy="619"/>
                  </a:xfrm>
                </p:grpSpPr>
                <p:grpSp>
                  <p:nvGrpSpPr>
                    <p:cNvPr id="33" name="Group 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03" y="1094"/>
                      <a:ext cx="174" cy="232"/>
                      <a:chOff x="2803" y="1094"/>
                      <a:chExt cx="174" cy="232"/>
                    </a:xfrm>
                  </p:grpSpPr>
                  <p:sp>
                    <p:nvSpPr>
                      <p:cNvPr id="35" name="Freeform 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03" y="1178"/>
                        <a:ext cx="82" cy="132"/>
                      </a:xfrm>
                      <a:custGeom>
                        <a:avLst/>
                        <a:gdLst>
                          <a:gd name="T0" fmla="*/ 19 w 82"/>
                          <a:gd name="T1" fmla="*/ 40 h 132"/>
                          <a:gd name="T2" fmla="*/ 25 w 82"/>
                          <a:gd name="T3" fmla="*/ 26 h 132"/>
                          <a:gd name="T4" fmla="*/ 39 w 82"/>
                          <a:gd name="T5" fmla="*/ 26 h 132"/>
                          <a:gd name="T6" fmla="*/ 60 w 82"/>
                          <a:gd name="T7" fmla="*/ 0 h 132"/>
                          <a:gd name="T8" fmla="*/ 66 w 82"/>
                          <a:gd name="T9" fmla="*/ 17 h 132"/>
                          <a:gd name="T10" fmla="*/ 77 w 82"/>
                          <a:gd name="T11" fmla="*/ 17 h 132"/>
                          <a:gd name="T12" fmla="*/ 81 w 82"/>
                          <a:gd name="T13" fmla="*/ 26 h 132"/>
                          <a:gd name="T14" fmla="*/ 75 w 82"/>
                          <a:gd name="T15" fmla="*/ 40 h 132"/>
                          <a:gd name="T16" fmla="*/ 66 w 82"/>
                          <a:gd name="T17" fmla="*/ 46 h 132"/>
                          <a:gd name="T18" fmla="*/ 66 w 82"/>
                          <a:gd name="T19" fmla="*/ 57 h 132"/>
                          <a:gd name="T20" fmla="*/ 64 w 82"/>
                          <a:gd name="T21" fmla="*/ 63 h 132"/>
                          <a:gd name="T22" fmla="*/ 62 w 82"/>
                          <a:gd name="T23" fmla="*/ 71 h 132"/>
                          <a:gd name="T24" fmla="*/ 66 w 82"/>
                          <a:gd name="T25" fmla="*/ 83 h 132"/>
                          <a:gd name="T26" fmla="*/ 60 w 82"/>
                          <a:gd name="T27" fmla="*/ 94 h 132"/>
                          <a:gd name="T28" fmla="*/ 54 w 82"/>
                          <a:gd name="T29" fmla="*/ 100 h 132"/>
                          <a:gd name="T30" fmla="*/ 48 w 82"/>
                          <a:gd name="T31" fmla="*/ 100 h 132"/>
                          <a:gd name="T32" fmla="*/ 46 w 82"/>
                          <a:gd name="T33" fmla="*/ 103 h 132"/>
                          <a:gd name="T34" fmla="*/ 44 w 82"/>
                          <a:gd name="T35" fmla="*/ 111 h 132"/>
                          <a:gd name="T36" fmla="*/ 33 w 82"/>
                          <a:gd name="T37" fmla="*/ 114 h 132"/>
                          <a:gd name="T38" fmla="*/ 31 w 82"/>
                          <a:gd name="T39" fmla="*/ 111 h 132"/>
                          <a:gd name="T40" fmla="*/ 23 w 82"/>
                          <a:gd name="T41" fmla="*/ 120 h 132"/>
                          <a:gd name="T42" fmla="*/ 21 w 82"/>
                          <a:gd name="T43" fmla="*/ 122 h 132"/>
                          <a:gd name="T44" fmla="*/ 10 w 82"/>
                          <a:gd name="T45" fmla="*/ 131 h 132"/>
                          <a:gd name="T46" fmla="*/ 6 w 82"/>
                          <a:gd name="T47" fmla="*/ 131 h 132"/>
                          <a:gd name="T48" fmla="*/ 4 w 82"/>
                          <a:gd name="T49" fmla="*/ 125 h 132"/>
                          <a:gd name="T50" fmla="*/ 2 w 82"/>
                          <a:gd name="T51" fmla="*/ 111 h 132"/>
                          <a:gd name="T52" fmla="*/ 0 w 82"/>
                          <a:gd name="T53" fmla="*/ 108 h 132"/>
                          <a:gd name="T54" fmla="*/ 0 w 82"/>
                          <a:gd name="T55" fmla="*/ 97 h 132"/>
                          <a:gd name="T56" fmla="*/ 6 w 82"/>
                          <a:gd name="T57" fmla="*/ 91 h 132"/>
                          <a:gd name="T58" fmla="*/ 12 w 82"/>
                          <a:gd name="T59" fmla="*/ 85 h 132"/>
                          <a:gd name="T60" fmla="*/ 17 w 82"/>
                          <a:gd name="T61" fmla="*/ 74 h 132"/>
                          <a:gd name="T62" fmla="*/ 23 w 82"/>
                          <a:gd name="T63" fmla="*/ 74 h 132"/>
                          <a:gd name="T64" fmla="*/ 27 w 82"/>
                          <a:gd name="T65" fmla="*/ 77 h 132"/>
                          <a:gd name="T66" fmla="*/ 33 w 82"/>
                          <a:gd name="T67" fmla="*/ 74 h 132"/>
                          <a:gd name="T68" fmla="*/ 27 w 82"/>
                          <a:gd name="T69" fmla="*/ 71 h 132"/>
                          <a:gd name="T70" fmla="*/ 19 w 82"/>
                          <a:gd name="T71" fmla="*/ 40 h 132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</a:gdLst>
                        <a:ahLst/>
                        <a:cxnLst>
                          <a:cxn ang="T72">
                            <a:pos x="T0" y="T1"/>
                          </a:cxn>
                          <a:cxn ang="T73">
                            <a:pos x="T2" y="T3"/>
                          </a:cxn>
                          <a:cxn ang="T74">
                            <a:pos x="T4" y="T5"/>
                          </a:cxn>
                          <a:cxn ang="T75">
                            <a:pos x="T6" y="T7"/>
                          </a:cxn>
                          <a:cxn ang="T76">
                            <a:pos x="T8" y="T9"/>
                          </a:cxn>
                          <a:cxn ang="T77">
                            <a:pos x="T10" y="T11"/>
                          </a:cxn>
                          <a:cxn ang="T78">
                            <a:pos x="T12" y="T13"/>
                          </a:cxn>
                          <a:cxn ang="T79">
                            <a:pos x="T14" y="T15"/>
                          </a:cxn>
                          <a:cxn ang="T80">
                            <a:pos x="T16" y="T17"/>
                          </a:cxn>
                          <a:cxn ang="T81">
                            <a:pos x="T18" y="T19"/>
                          </a:cxn>
                          <a:cxn ang="T82">
                            <a:pos x="T20" y="T21"/>
                          </a:cxn>
                          <a:cxn ang="T83">
                            <a:pos x="T22" y="T23"/>
                          </a:cxn>
                          <a:cxn ang="T84">
                            <a:pos x="T24" y="T25"/>
                          </a:cxn>
                          <a:cxn ang="T85">
                            <a:pos x="T26" y="T27"/>
                          </a:cxn>
                          <a:cxn ang="T86">
                            <a:pos x="T28" y="T29"/>
                          </a:cxn>
                          <a:cxn ang="T87">
                            <a:pos x="T30" y="T31"/>
                          </a:cxn>
                          <a:cxn ang="T88">
                            <a:pos x="T32" y="T33"/>
                          </a:cxn>
                          <a:cxn ang="T89">
                            <a:pos x="T34" y="T35"/>
                          </a:cxn>
                          <a:cxn ang="T90">
                            <a:pos x="T36" y="T37"/>
                          </a:cxn>
                          <a:cxn ang="T91">
                            <a:pos x="T38" y="T39"/>
                          </a:cxn>
                          <a:cxn ang="T92">
                            <a:pos x="T40" y="T41"/>
                          </a:cxn>
                          <a:cxn ang="T93">
                            <a:pos x="T42" y="T43"/>
                          </a:cxn>
                          <a:cxn ang="T94">
                            <a:pos x="T44" y="T45"/>
                          </a:cxn>
                          <a:cxn ang="T95">
                            <a:pos x="T46" y="T47"/>
                          </a:cxn>
                          <a:cxn ang="T96">
                            <a:pos x="T48" y="T49"/>
                          </a:cxn>
                          <a:cxn ang="T97">
                            <a:pos x="T50" y="T51"/>
                          </a:cxn>
                          <a:cxn ang="T98">
                            <a:pos x="T52" y="T53"/>
                          </a:cxn>
                          <a:cxn ang="T99">
                            <a:pos x="T54" y="T55"/>
                          </a:cxn>
                          <a:cxn ang="T100">
                            <a:pos x="T56" y="T57"/>
                          </a:cxn>
                          <a:cxn ang="T101">
                            <a:pos x="T58" y="T59"/>
                          </a:cxn>
                          <a:cxn ang="T102">
                            <a:pos x="T60" y="T61"/>
                          </a:cxn>
                          <a:cxn ang="T103">
                            <a:pos x="T62" y="T63"/>
                          </a:cxn>
                          <a:cxn ang="T104">
                            <a:pos x="T64" y="T65"/>
                          </a:cxn>
                          <a:cxn ang="T105">
                            <a:pos x="T66" y="T67"/>
                          </a:cxn>
                          <a:cxn ang="T106">
                            <a:pos x="T68" y="T69"/>
                          </a:cxn>
                          <a:cxn ang="T107">
                            <a:pos x="T70" y="T71"/>
                          </a:cxn>
                        </a:cxnLst>
                        <a:rect l="0" t="0" r="r" b="b"/>
                        <a:pathLst>
                          <a:path w="82" h="132">
                            <a:moveTo>
                              <a:pt x="19" y="40"/>
                            </a:moveTo>
                            <a:lnTo>
                              <a:pt x="25" y="26"/>
                            </a:lnTo>
                            <a:lnTo>
                              <a:pt x="39" y="26"/>
                            </a:lnTo>
                            <a:lnTo>
                              <a:pt x="60" y="0"/>
                            </a:lnTo>
                            <a:lnTo>
                              <a:pt x="66" y="17"/>
                            </a:lnTo>
                            <a:lnTo>
                              <a:pt x="77" y="17"/>
                            </a:lnTo>
                            <a:lnTo>
                              <a:pt x="81" y="26"/>
                            </a:lnTo>
                            <a:lnTo>
                              <a:pt x="75" y="40"/>
                            </a:lnTo>
                            <a:lnTo>
                              <a:pt x="66" y="46"/>
                            </a:lnTo>
                            <a:lnTo>
                              <a:pt x="66" y="57"/>
                            </a:lnTo>
                            <a:lnTo>
                              <a:pt x="64" y="63"/>
                            </a:lnTo>
                            <a:lnTo>
                              <a:pt x="62" y="71"/>
                            </a:lnTo>
                            <a:lnTo>
                              <a:pt x="66" y="83"/>
                            </a:lnTo>
                            <a:lnTo>
                              <a:pt x="60" y="94"/>
                            </a:lnTo>
                            <a:lnTo>
                              <a:pt x="54" y="100"/>
                            </a:lnTo>
                            <a:lnTo>
                              <a:pt x="48" y="100"/>
                            </a:lnTo>
                            <a:lnTo>
                              <a:pt x="46" y="103"/>
                            </a:lnTo>
                            <a:lnTo>
                              <a:pt x="44" y="111"/>
                            </a:lnTo>
                            <a:lnTo>
                              <a:pt x="33" y="114"/>
                            </a:lnTo>
                            <a:lnTo>
                              <a:pt x="31" y="111"/>
                            </a:lnTo>
                            <a:lnTo>
                              <a:pt x="23" y="120"/>
                            </a:lnTo>
                            <a:lnTo>
                              <a:pt x="21" y="122"/>
                            </a:lnTo>
                            <a:lnTo>
                              <a:pt x="10" y="131"/>
                            </a:lnTo>
                            <a:lnTo>
                              <a:pt x="6" y="131"/>
                            </a:lnTo>
                            <a:lnTo>
                              <a:pt x="4" y="125"/>
                            </a:lnTo>
                            <a:lnTo>
                              <a:pt x="2" y="111"/>
                            </a:lnTo>
                            <a:lnTo>
                              <a:pt x="0" y="108"/>
                            </a:lnTo>
                            <a:lnTo>
                              <a:pt x="0" y="97"/>
                            </a:lnTo>
                            <a:lnTo>
                              <a:pt x="6" y="91"/>
                            </a:lnTo>
                            <a:lnTo>
                              <a:pt x="12" y="85"/>
                            </a:lnTo>
                            <a:lnTo>
                              <a:pt x="17" y="74"/>
                            </a:lnTo>
                            <a:lnTo>
                              <a:pt x="23" y="74"/>
                            </a:lnTo>
                            <a:lnTo>
                              <a:pt x="27" y="77"/>
                            </a:lnTo>
                            <a:lnTo>
                              <a:pt x="33" y="74"/>
                            </a:lnTo>
                            <a:lnTo>
                              <a:pt x="27" y="71"/>
                            </a:lnTo>
                            <a:lnTo>
                              <a:pt x="19" y="40"/>
                            </a:lnTo>
                          </a:path>
                        </a:pathLst>
                      </a:custGeom>
                      <a:solidFill>
                        <a:srgbClr val="D9DAF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36" name="Freeform 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78" y="1094"/>
                        <a:ext cx="99" cy="232"/>
                      </a:xfrm>
                      <a:custGeom>
                        <a:avLst/>
                        <a:gdLst>
                          <a:gd name="T0" fmla="*/ 38 w 99"/>
                          <a:gd name="T1" fmla="*/ 25 h 232"/>
                          <a:gd name="T2" fmla="*/ 60 w 99"/>
                          <a:gd name="T3" fmla="*/ 22 h 232"/>
                          <a:gd name="T4" fmla="*/ 69 w 99"/>
                          <a:gd name="T5" fmla="*/ 14 h 232"/>
                          <a:gd name="T6" fmla="*/ 79 w 99"/>
                          <a:gd name="T7" fmla="*/ 6 h 232"/>
                          <a:gd name="T8" fmla="*/ 98 w 99"/>
                          <a:gd name="T9" fmla="*/ 3 h 232"/>
                          <a:gd name="T10" fmla="*/ 92 w 99"/>
                          <a:gd name="T11" fmla="*/ 22 h 232"/>
                          <a:gd name="T12" fmla="*/ 83 w 99"/>
                          <a:gd name="T13" fmla="*/ 28 h 232"/>
                          <a:gd name="T14" fmla="*/ 71 w 99"/>
                          <a:gd name="T15" fmla="*/ 45 h 232"/>
                          <a:gd name="T16" fmla="*/ 85 w 99"/>
                          <a:gd name="T17" fmla="*/ 45 h 232"/>
                          <a:gd name="T18" fmla="*/ 98 w 99"/>
                          <a:gd name="T19" fmla="*/ 45 h 232"/>
                          <a:gd name="T20" fmla="*/ 90 w 99"/>
                          <a:gd name="T21" fmla="*/ 64 h 232"/>
                          <a:gd name="T22" fmla="*/ 75 w 99"/>
                          <a:gd name="T23" fmla="*/ 72 h 232"/>
                          <a:gd name="T24" fmla="*/ 73 w 99"/>
                          <a:gd name="T25" fmla="*/ 86 h 232"/>
                          <a:gd name="T26" fmla="*/ 85 w 99"/>
                          <a:gd name="T27" fmla="*/ 106 h 232"/>
                          <a:gd name="T28" fmla="*/ 92 w 99"/>
                          <a:gd name="T29" fmla="*/ 125 h 232"/>
                          <a:gd name="T30" fmla="*/ 98 w 99"/>
                          <a:gd name="T31" fmla="*/ 150 h 232"/>
                          <a:gd name="T32" fmla="*/ 94 w 99"/>
                          <a:gd name="T33" fmla="*/ 181 h 232"/>
                          <a:gd name="T34" fmla="*/ 83 w 99"/>
                          <a:gd name="T35" fmla="*/ 195 h 232"/>
                          <a:gd name="T36" fmla="*/ 92 w 99"/>
                          <a:gd name="T37" fmla="*/ 217 h 232"/>
                          <a:gd name="T38" fmla="*/ 69 w 99"/>
                          <a:gd name="T39" fmla="*/ 217 h 232"/>
                          <a:gd name="T40" fmla="*/ 56 w 99"/>
                          <a:gd name="T41" fmla="*/ 214 h 232"/>
                          <a:gd name="T42" fmla="*/ 38 w 99"/>
                          <a:gd name="T43" fmla="*/ 223 h 232"/>
                          <a:gd name="T44" fmla="*/ 27 w 99"/>
                          <a:gd name="T45" fmla="*/ 225 h 232"/>
                          <a:gd name="T46" fmla="*/ 15 w 99"/>
                          <a:gd name="T47" fmla="*/ 228 h 232"/>
                          <a:gd name="T48" fmla="*/ 4 w 99"/>
                          <a:gd name="T49" fmla="*/ 220 h 232"/>
                          <a:gd name="T50" fmla="*/ 0 w 99"/>
                          <a:gd name="T51" fmla="*/ 206 h 232"/>
                          <a:gd name="T52" fmla="*/ 10 w 99"/>
                          <a:gd name="T53" fmla="*/ 192 h 232"/>
                          <a:gd name="T54" fmla="*/ 25 w 99"/>
                          <a:gd name="T55" fmla="*/ 189 h 232"/>
                          <a:gd name="T56" fmla="*/ 17 w 99"/>
                          <a:gd name="T57" fmla="*/ 181 h 232"/>
                          <a:gd name="T58" fmla="*/ 17 w 99"/>
                          <a:gd name="T59" fmla="*/ 167 h 232"/>
                          <a:gd name="T60" fmla="*/ 29 w 99"/>
                          <a:gd name="T61" fmla="*/ 159 h 232"/>
                          <a:gd name="T62" fmla="*/ 40 w 99"/>
                          <a:gd name="T63" fmla="*/ 156 h 232"/>
                          <a:gd name="T64" fmla="*/ 46 w 99"/>
                          <a:gd name="T65" fmla="*/ 131 h 232"/>
                          <a:gd name="T66" fmla="*/ 52 w 99"/>
                          <a:gd name="T67" fmla="*/ 106 h 232"/>
                          <a:gd name="T68" fmla="*/ 42 w 99"/>
                          <a:gd name="T69" fmla="*/ 89 h 232"/>
                          <a:gd name="T70" fmla="*/ 21 w 99"/>
                          <a:gd name="T71" fmla="*/ 83 h 232"/>
                          <a:gd name="T72" fmla="*/ 31 w 99"/>
                          <a:gd name="T73" fmla="*/ 33 h 232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</a:gdLst>
                        <a:ahLst/>
                        <a:cxnLst>
                          <a:cxn ang="T74">
                            <a:pos x="T0" y="T1"/>
                          </a:cxn>
                          <a:cxn ang="T75">
                            <a:pos x="T2" y="T3"/>
                          </a:cxn>
                          <a:cxn ang="T76">
                            <a:pos x="T4" y="T5"/>
                          </a:cxn>
                          <a:cxn ang="T77">
                            <a:pos x="T6" y="T7"/>
                          </a:cxn>
                          <a:cxn ang="T78">
                            <a:pos x="T8" y="T9"/>
                          </a:cxn>
                          <a:cxn ang="T79">
                            <a:pos x="T10" y="T11"/>
                          </a:cxn>
                          <a:cxn ang="T80">
                            <a:pos x="T12" y="T13"/>
                          </a:cxn>
                          <a:cxn ang="T81">
                            <a:pos x="T14" y="T15"/>
                          </a:cxn>
                          <a:cxn ang="T82">
                            <a:pos x="T16" y="T17"/>
                          </a:cxn>
                          <a:cxn ang="T83">
                            <a:pos x="T18" y="T19"/>
                          </a:cxn>
                          <a:cxn ang="T84">
                            <a:pos x="T20" y="T21"/>
                          </a:cxn>
                          <a:cxn ang="T85">
                            <a:pos x="T22" y="T23"/>
                          </a:cxn>
                          <a:cxn ang="T86">
                            <a:pos x="T24" y="T25"/>
                          </a:cxn>
                          <a:cxn ang="T87">
                            <a:pos x="T26" y="T27"/>
                          </a:cxn>
                          <a:cxn ang="T88">
                            <a:pos x="T28" y="T29"/>
                          </a:cxn>
                          <a:cxn ang="T89">
                            <a:pos x="T30" y="T31"/>
                          </a:cxn>
                          <a:cxn ang="T90">
                            <a:pos x="T32" y="T33"/>
                          </a:cxn>
                          <a:cxn ang="T91">
                            <a:pos x="T34" y="T35"/>
                          </a:cxn>
                          <a:cxn ang="T92">
                            <a:pos x="T36" y="T37"/>
                          </a:cxn>
                          <a:cxn ang="T93">
                            <a:pos x="T38" y="T39"/>
                          </a:cxn>
                          <a:cxn ang="T94">
                            <a:pos x="T40" y="T41"/>
                          </a:cxn>
                          <a:cxn ang="T95">
                            <a:pos x="T42" y="T43"/>
                          </a:cxn>
                          <a:cxn ang="T96">
                            <a:pos x="T44" y="T45"/>
                          </a:cxn>
                          <a:cxn ang="T97">
                            <a:pos x="T46" y="T47"/>
                          </a:cxn>
                          <a:cxn ang="T98">
                            <a:pos x="T48" y="T49"/>
                          </a:cxn>
                          <a:cxn ang="T99">
                            <a:pos x="T50" y="T51"/>
                          </a:cxn>
                          <a:cxn ang="T100">
                            <a:pos x="T52" y="T53"/>
                          </a:cxn>
                          <a:cxn ang="T101">
                            <a:pos x="T54" y="T55"/>
                          </a:cxn>
                          <a:cxn ang="T102">
                            <a:pos x="T56" y="T57"/>
                          </a:cxn>
                          <a:cxn ang="T103">
                            <a:pos x="T58" y="T59"/>
                          </a:cxn>
                          <a:cxn ang="T104">
                            <a:pos x="T60" y="T61"/>
                          </a:cxn>
                          <a:cxn ang="T105">
                            <a:pos x="T62" y="T63"/>
                          </a:cxn>
                          <a:cxn ang="T106">
                            <a:pos x="T64" y="T65"/>
                          </a:cxn>
                          <a:cxn ang="T107">
                            <a:pos x="T66" y="T67"/>
                          </a:cxn>
                          <a:cxn ang="T108">
                            <a:pos x="T68" y="T69"/>
                          </a:cxn>
                          <a:cxn ang="T109">
                            <a:pos x="T70" y="T71"/>
                          </a:cxn>
                          <a:cxn ang="T110">
                            <a:pos x="T72" y="T73"/>
                          </a:cxn>
                        </a:cxnLst>
                        <a:rect l="0" t="0" r="r" b="b"/>
                        <a:pathLst>
                          <a:path w="99" h="232">
                            <a:moveTo>
                              <a:pt x="31" y="33"/>
                            </a:moveTo>
                            <a:lnTo>
                              <a:pt x="38" y="25"/>
                            </a:lnTo>
                            <a:lnTo>
                              <a:pt x="56" y="28"/>
                            </a:lnTo>
                            <a:lnTo>
                              <a:pt x="60" y="22"/>
                            </a:lnTo>
                            <a:lnTo>
                              <a:pt x="65" y="14"/>
                            </a:lnTo>
                            <a:lnTo>
                              <a:pt x="69" y="14"/>
                            </a:lnTo>
                            <a:lnTo>
                              <a:pt x="73" y="11"/>
                            </a:lnTo>
                            <a:lnTo>
                              <a:pt x="79" y="6"/>
                            </a:lnTo>
                            <a:lnTo>
                              <a:pt x="88" y="0"/>
                            </a:lnTo>
                            <a:lnTo>
                              <a:pt x="98" y="3"/>
                            </a:lnTo>
                            <a:lnTo>
                              <a:pt x="96" y="14"/>
                            </a:lnTo>
                            <a:lnTo>
                              <a:pt x="92" y="22"/>
                            </a:lnTo>
                            <a:lnTo>
                              <a:pt x="88" y="25"/>
                            </a:lnTo>
                            <a:lnTo>
                              <a:pt x="83" y="28"/>
                            </a:lnTo>
                            <a:lnTo>
                              <a:pt x="71" y="33"/>
                            </a:lnTo>
                            <a:lnTo>
                              <a:pt x="71" y="45"/>
                            </a:lnTo>
                            <a:lnTo>
                              <a:pt x="73" y="50"/>
                            </a:lnTo>
                            <a:lnTo>
                              <a:pt x="85" y="45"/>
                            </a:lnTo>
                            <a:lnTo>
                              <a:pt x="96" y="39"/>
                            </a:lnTo>
                            <a:lnTo>
                              <a:pt x="98" y="45"/>
                            </a:lnTo>
                            <a:lnTo>
                              <a:pt x="98" y="61"/>
                            </a:lnTo>
                            <a:lnTo>
                              <a:pt x="90" y="64"/>
                            </a:lnTo>
                            <a:lnTo>
                              <a:pt x="81" y="64"/>
                            </a:lnTo>
                            <a:lnTo>
                              <a:pt x="75" y="72"/>
                            </a:lnTo>
                            <a:lnTo>
                              <a:pt x="73" y="78"/>
                            </a:lnTo>
                            <a:lnTo>
                              <a:pt x="73" y="86"/>
                            </a:lnTo>
                            <a:lnTo>
                              <a:pt x="79" y="97"/>
                            </a:lnTo>
                            <a:lnTo>
                              <a:pt x="85" y="106"/>
                            </a:lnTo>
                            <a:lnTo>
                              <a:pt x="90" y="114"/>
                            </a:lnTo>
                            <a:lnTo>
                              <a:pt x="92" y="125"/>
                            </a:lnTo>
                            <a:lnTo>
                              <a:pt x="94" y="136"/>
                            </a:lnTo>
                            <a:lnTo>
                              <a:pt x="98" y="150"/>
                            </a:lnTo>
                            <a:lnTo>
                              <a:pt x="98" y="170"/>
                            </a:lnTo>
                            <a:lnTo>
                              <a:pt x="94" y="181"/>
                            </a:lnTo>
                            <a:lnTo>
                              <a:pt x="85" y="189"/>
                            </a:lnTo>
                            <a:lnTo>
                              <a:pt x="83" y="195"/>
                            </a:lnTo>
                            <a:lnTo>
                              <a:pt x="88" y="206"/>
                            </a:lnTo>
                            <a:lnTo>
                              <a:pt x="92" y="217"/>
                            </a:lnTo>
                            <a:lnTo>
                              <a:pt x="79" y="217"/>
                            </a:lnTo>
                            <a:lnTo>
                              <a:pt x="69" y="217"/>
                            </a:lnTo>
                            <a:lnTo>
                              <a:pt x="65" y="214"/>
                            </a:lnTo>
                            <a:lnTo>
                              <a:pt x="56" y="214"/>
                            </a:lnTo>
                            <a:lnTo>
                              <a:pt x="46" y="217"/>
                            </a:lnTo>
                            <a:lnTo>
                              <a:pt x="38" y="223"/>
                            </a:lnTo>
                            <a:lnTo>
                              <a:pt x="31" y="223"/>
                            </a:lnTo>
                            <a:lnTo>
                              <a:pt x="27" y="225"/>
                            </a:lnTo>
                            <a:lnTo>
                              <a:pt x="17" y="231"/>
                            </a:lnTo>
                            <a:lnTo>
                              <a:pt x="15" y="228"/>
                            </a:lnTo>
                            <a:lnTo>
                              <a:pt x="10" y="223"/>
                            </a:lnTo>
                            <a:lnTo>
                              <a:pt x="4" y="220"/>
                            </a:lnTo>
                            <a:lnTo>
                              <a:pt x="0" y="217"/>
                            </a:lnTo>
                            <a:lnTo>
                              <a:pt x="0" y="206"/>
                            </a:lnTo>
                            <a:lnTo>
                              <a:pt x="4" y="192"/>
                            </a:lnTo>
                            <a:lnTo>
                              <a:pt x="10" y="192"/>
                            </a:lnTo>
                            <a:lnTo>
                              <a:pt x="17" y="189"/>
                            </a:lnTo>
                            <a:lnTo>
                              <a:pt x="25" y="189"/>
                            </a:lnTo>
                            <a:lnTo>
                              <a:pt x="25" y="186"/>
                            </a:lnTo>
                            <a:lnTo>
                              <a:pt x="17" y="181"/>
                            </a:lnTo>
                            <a:lnTo>
                              <a:pt x="17" y="173"/>
                            </a:lnTo>
                            <a:lnTo>
                              <a:pt x="17" y="167"/>
                            </a:lnTo>
                            <a:lnTo>
                              <a:pt x="25" y="161"/>
                            </a:lnTo>
                            <a:lnTo>
                              <a:pt x="29" y="159"/>
                            </a:lnTo>
                            <a:lnTo>
                              <a:pt x="33" y="156"/>
                            </a:lnTo>
                            <a:lnTo>
                              <a:pt x="40" y="156"/>
                            </a:lnTo>
                            <a:lnTo>
                              <a:pt x="44" y="153"/>
                            </a:lnTo>
                            <a:lnTo>
                              <a:pt x="46" y="131"/>
                            </a:lnTo>
                            <a:lnTo>
                              <a:pt x="52" y="114"/>
                            </a:lnTo>
                            <a:lnTo>
                              <a:pt x="52" y="106"/>
                            </a:lnTo>
                            <a:lnTo>
                              <a:pt x="38" y="103"/>
                            </a:lnTo>
                            <a:lnTo>
                              <a:pt x="42" y="89"/>
                            </a:lnTo>
                            <a:lnTo>
                              <a:pt x="31" y="81"/>
                            </a:lnTo>
                            <a:lnTo>
                              <a:pt x="21" y="83"/>
                            </a:lnTo>
                            <a:lnTo>
                              <a:pt x="33" y="64"/>
                            </a:lnTo>
                            <a:lnTo>
                              <a:pt x="31" y="33"/>
                            </a:lnTo>
                          </a:path>
                        </a:pathLst>
                      </a:custGeom>
                      <a:solidFill>
                        <a:srgbClr val="D9DAF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 cmpd="sng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</p:grpSp>
                <p:sp>
                  <p:nvSpPr>
                    <p:cNvPr id="34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2583" y="707"/>
                      <a:ext cx="555" cy="390"/>
                    </a:xfrm>
                    <a:custGeom>
                      <a:avLst/>
                      <a:gdLst>
                        <a:gd name="T0" fmla="*/ 35 w 555"/>
                        <a:gd name="T1" fmla="*/ 381 h 390"/>
                        <a:gd name="T2" fmla="*/ 55 w 555"/>
                        <a:gd name="T3" fmla="*/ 353 h 390"/>
                        <a:gd name="T4" fmla="*/ 68 w 555"/>
                        <a:gd name="T5" fmla="*/ 344 h 390"/>
                        <a:gd name="T6" fmla="*/ 86 w 555"/>
                        <a:gd name="T7" fmla="*/ 336 h 390"/>
                        <a:gd name="T8" fmla="*/ 101 w 555"/>
                        <a:gd name="T9" fmla="*/ 336 h 390"/>
                        <a:gd name="T10" fmla="*/ 113 w 555"/>
                        <a:gd name="T11" fmla="*/ 325 h 390"/>
                        <a:gd name="T12" fmla="*/ 127 w 555"/>
                        <a:gd name="T13" fmla="*/ 308 h 390"/>
                        <a:gd name="T14" fmla="*/ 142 w 555"/>
                        <a:gd name="T15" fmla="*/ 299 h 390"/>
                        <a:gd name="T16" fmla="*/ 156 w 555"/>
                        <a:gd name="T17" fmla="*/ 291 h 390"/>
                        <a:gd name="T18" fmla="*/ 172 w 555"/>
                        <a:gd name="T19" fmla="*/ 280 h 390"/>
                        <a:gd name="T20" fmla="*/ 193 w 555"/>
                        <a:gd name="T21" fmla="*/ 274 h 390"/>
                        <a:gd name="T22" fmla="*/ 226 w 555"/>
                        <a:gd name="T23" fmla="*/ 280 h 390"/>
                        <a:gd name="T24" fmla="*/ 252 w 555"/>
                        <a:gd name="T25" fmla="*/ 269 h 390"/>
                        <a:gd name="T26" fmla="*/ 267 w 555"/>
                        <a:gd name="T27" fmla="*/ 241 h 390"/>
                        <a:gd name="T28" fmla="*/ 285 w 555"/>
                        <a:gd name="T29" fmla="*/ 218 h 390"/>
                        <a:gd name="T30" fmla="*/ 298 w 555"/>
                        <a:gd name="T31" fmla="*/ 199 h 390"/>
                        <a:gd name="T32" fmla="*/ 308 w 555"/>
                        <a:gd name="T33" fmla="*/ 182 h 390"/>
                        <a:gd name="T34" fmla="*/ 332 w 555"/>
                        <a:gd name="T35" fmla="*/ 165 h 390"/>
                        <a:gd name="T36" fmla="*/ 328 w 555"/>
                        <a:gd name="T37" fmla="*/ 188 h 390"/>
                        <a:gd name="T38" fmla="*/ 347 w 555"/>
                        <a:gd name="T39" fmla="*/ 199 h 390"/>
                        <a:gd name="T40" fmla="*/ 363 w 555"/>
                        <a:gd name="T41" fmla="*/ 190 h 390"/>
                        <a:gd name="T42" fmla="*/ 369 w 555"/>
                        <a:gd name="T43" fmla="*/ 174 h 390"/>
                        <a:gd name="T44" fmla="*/ 375 w 555"/>
                        <a:gd name="T45" fmla="*/ 157 h 390"/>
                        <a:gd name="T46" fmla="*/ 386 w 555"/>
                        <a:gd name="T47" fmla="*/ 140 h 390"/>
                        <a:gd name="T48" fmla="*/ 417 w 555"/>
                        <a:gd name="T49" fmla="*/ 140 h 390"/>
                        <a:gd name="T50" fmla="*/ 447 w 555"/>
                        <a:gd name="T51" fmla="*/ 112 h 390"/>
                        <a:gd name="T52" fmla="*/ 478 w 555"/>
                        <a:gd name="T53" fmla="*/ 92 h 390"/>
                        <a:gd name="T54" fmla="*/ 511 w 555"/>
                        <a:gd name="T55" fmla="*/ 45 h 390"/>
                        <a:gd name="T56" fmla="*/ 540 w 555"/>
                        <a:gd name="T57" fmla="*/ 22 h 390"/>
                        <a:gd name="T58" fmla="*/ 529 w 555"/>
                        <a:gd name="T59" fmla="*/ 0 h 390"/>
                        <a:gd name="T60" fmla="*/ 480 w 555"/>
                        <a:gd name="T61" fmla="*/ 14 h 390"/>
                        <a:gd name="T62" fmla="*/ 447 w 555"/>
                        <a:gd name="T63" fmla="*/ 28 h 390"/>
                        <a:gd name="T64" fmla="*/ 412 w 555"/>
                        <a:gd name="T65" fmla="*/ 36 h 390"/>
                        <a:gd name="T66" fmla="*/ 369 w 555"/>
                        <a:gd name="T67" fmla="*/ 59 h 390"/>
                        <a:gd name="T68" fmla="*/ 332 w 555"/>
                        <a:gd name="T69" fmla="*/ 73 h 390"/>
                        <a:gd name="T70" fmla="*/ 293 w 555"/>
                        <a:gd name="T71" fmla="*/ 92 h 390"/>
                        <a:gd name="T72" fmla="*/ 267 w 555"/>
                        <a:gd name="T73" fmla="*/ 120 h 390"/>
                        <a:gd name="T74" fmla="*/ 244 w 555"/>
                        <a:gd name="T75" fmla="*/ 140 h 390"/>
                        <a:gd name="T76" fmla="*/ 199 w 555"/>
                        <a:gd name="T77" fmla="*/ 174 h 390"/>
                        <a:gd name="T78" fmla="*/ 154 w 555"/>
                        <a:gd name="T79" fmla="*/ 215 h 390"/>
                        <a:gd name="T80" fmla="*/ 115 w 555"/>
                        <a:gd name="T81" fmla="*/ 246 h 390"/>
                        <a:gd name="T82" fmla="*/ 84 w 555"/>
                        <a:gd name="T83" fmla="*/ 288 h 390"/>
                        <a:gd name="T84" fmla="*/ 51 w 555"/>
                        <a:gd name="T85" fmla="*/ 316 h 390"/>
                        <a:gd name="T86" fmla="*/ 0 w 555"/>
                        <a:gd name="T87" fmla="*/ 389 h 390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</a:gdLst>
                      <a:ahLst/>
                      <a:cxnLst>
                        <a:cxn ang="T88">
                          <a:pos x="T0" y="T1"/>
                        </a:cxn>
                        <a:cxn ang="T89">
                          <a:pos x="T2" y="T3"/>
                        </a:cxn>
                        <a:cxn ang="T90">
                          <a:pos x="T4" y="T5"/>
                        </a:cxn>
                        <a:cxn ang="T91">
                          <a:pos x="T6" y="T7"/>
                        </a:cxn>
                        <a:cxn ang="T92">
                          <a:pos x="T8" y="T9"/>
                        </a:cxn>
                        <a:cxn ang="T93">
                          <a:pos x="T10" y="T11"/>
                        </a:cxn>
                        <a:cxn ang="T94">
                          <a:pos x="T12" y="T13"/>
                        </a:cxn>
                        <a:cxn ang="T95">
                          <a:pos x="T14" y="T15"/>
                        </a:cxn>
                        <a:cxn ang="T96">
                          <a:pos x="T16" y="T17"/>
                        </a:cxn>
                        <a:cxn ang="T97">
                          <a:pos x="T18" y="T19"/>
                        </a:cxn>
                        <a:cxn ang="T98">
                          <a:pos x="T20" y="T21"/>
                        </a:cxn>
                        <a:cxn ang="T99">
                          <a:pos x="T22" y="T23"/>
                        </a:cxn>
                        <a:cxn ang="T100">
                          <a:pos x="T24" y="T25"/>
                        </a:cxn>
                        <a:cxn ang="T101">
                          <a:pos x="T26" y="T27"/>
                        </a:cxn>
                        <a:cxn ang="T102">
                          <a:pos x="T28" y="T29"/>
                        </a:cxn>
                        <a:cxn ang="T103">
                          <a:pos x="T30" y="T31"/>
                        </a:cxn>
                        <a:cxn ang="T104">
                          <a:pos x="T32" y="T33"/>
                        </a:cxn>
                        <a:cxn ang="T105">
                          <a:pos x="T34" y="T35"/>
                        </a:cxn>
                        <a:cxn ang="T106">
                          <a:pos x="T36" y="T37"/>
                        </a:cxn>
                        <a:cxn ang="T107">
                          <a:pos x="T38" y="T39"/>
                        </a:cxn>
                        <a:cxn ang="T108">
                          <a:pos x="T40" y="T41"/>
                        </a:cxn>
                        <a:cxn ang="T109">
                          <a:pos x="T42" y="T43"/>
                        </a:cxn>
                        <a:cxn ang="T110">
                          <a:pos x="T44" y="T45"/>
                        </a:cxn>
                        <a:cxn ang="T111">
                          <a:pos x="T46" y="T47"/>
                        </a:cxn>
                        <a:cxn ang="T112">
                          <a:pos x="T48" y="T49"/>
                        </a:cxn>
                        <a:cxn ang="T113">
                          <a:pos x="T50" y="T51"/>
                        </a:cxn>
                        <a:cxn ang="T114">
                          <a:pos x="T52" y="T53"/>
                        </a:cxn>
                        <a:cxn ang="T115">
                          <a:pos x="T54" y="T55"/>
                        </a:cxn>
                        <a:cxn ang="T116">
                          <a:pos x="T56" y="T57"/>
                        </a:cxn>
                        <a:cxn ang="T117">
                          <a:pos x="T58" y="T59"/>
                        </a:cxn>
                        <a:cxn ang="T118">
                          <a:pos x="T60" y="T61"/>
                        </a:cxn>
                        <a:cxn ang="T119">
                          <a:pos x="T62" y="T63"/>
                        </a:cxn>
                        <a:cxn ang="T120">
                          <a:pos x="T64" y="T65"/>
                        </a:cxn>
                        <a:cxn ang="T121">
                          <a:pos x="T66" y="T67"/>
                        </a:cxn>
                        <a:cxn ang="T122">
                          <a:pos x="T68" y="T69"/>
                        </a:cxn>
                        <a:cxn ang="T123">
                          <a:pos x="T70" y="T71"/>
                        </a:cxn>
                        <a:cxn ang="T124">
                          <a:pos x="T72" y="T73"/>
                        </a:cxn>
                        <a:cxn ang="T125">
                          <a:pos x="T74" y="T75"/>
                        </a:cxn>
                        <a:cxn ang="T126">
                          <a:pos x="T76" y="T77"/>
                        </a:cxn>
                        <a:cxn ang="T127">
                          <a:pos x="T78" y="T79"/>
                        </a:cxn>
                        <a:cxn ang="T128">
                          <a:pos x="T80" y="T81"/>
                        </a:cxn>
                        <a:cxn ang="T129">
                          <a:pos x="T82" y="T83"/>
                        </a:cxn>
                        <a:cxn ang="T130">
                          <a:pos x="T84" y="T85"/>
                        </a:cxn>
                        <a:cxn ang="T131">
                          <a:pos x="T86" y="T87"/>
                        </a:cxn>
                      </a:cxnLst>
                      <a:rect l="0" t="0" r="r" b="b"/>
                      <a:pathLst>
                        <a:path w="555" h="390">
                          <a:moveTo>
                            <a:pt x="0" y="389"/>
                          </a:moveTo>
                          <a:lnTo>
                            <a:pt x="35" y="381"/>
                          </a:lnTo>
                          <a:lnTo>
                            <a:pt x="47" y="364"/>
                          </a:lnTo>
                          <a:lnTo>
                            <a:pt x="55" y="353"/>
                          </a:lnTo>
                          <a:lnTo>
                            <a:pt x="60" y="344"/>
                          </a:lnTo>
                          <a:lnTo>
                            <a:pt x="68" y="344"/>
                          </a:lnTo>
                          <a:lnTo>
                            <a:pt x="76" y="336"/>
                          </a:lnTo>
                          <a:lnTo>
                            <a:pt x="86" y="336"/>
                          </a:lnTo>
                          <a:lnTo>
                            <a:pt x="92" y="336"/>
                          </a:lnTo>
                          <a:lnTo>
                            <a:pt x="101" y="336"/>
                          </a:lnTo>
                          <a:lnTo>
                            <a:pt x="105" y="336"/>
                          </a:lnTo>
                          <a:lnTo>
                            <a:pt x="113" y="325"/>
                          </a:lnTo>
                          <a:lnTo>
                            <a:pt x="117" y="316"/>
                          </a:lnTo>
                          <a:lnTo>
                            <a:pt x="127" y="308"/>
                          </a:lnTo>
                          <a:lnTo>
                            <a:pt x="135" y="305"/>
                          </a:lnTo>
                          <a:lnTo>
                            <a:pt x="142" y="299"/>
                          </a:lnTo>
                          <a:lnTo>
                            <a:pt x="150" y="297"/>
                          </a:lnTo>
                          <a:lnTo>
                            <a:pt x="156" y="291"/>
                          </a:lnTo>
                          <a:lnTo>
                            <a:pt x="164" y="285"/>
                          </a:lnTo>
                          <a:lnTo>
                            <a:pt x="172" y="280"/>
                          </a:lnTo>
                          <a:lnTo>
                            <a:pt x="183" y="271"/>
                          </a:lnTo>
                          <a:lnTo>
                            <a:pt x="193" y="274"/>
                          </a:lnTo>
                          <a:lnTo>
                            <a:pt x="209" y="280"/>
                          </a:lnTo>
                          <a:lnTo>
                            <a:pt x="226" y="280"/>
                          </a:lnTo>
                          <a:lnTo>
                            <a:pt x="244" y="271"/>
                          </a:lnTo>
                          <a:lnTo>
                            <a:pt x="252" y="269"/>
                          </a:lnTo>
                          <a:lnTo>
                            <a:pt x="259" y="252"/>
                          </a:lnTo>
                          <a:lnTo>
                            <a:pt x="267" y="241"/>
                          </a:lnTo>
                          <a:lnTo>
                            <a:pt x="281" y="227"/>
                          </a:lnTo>
                          <a:lnTo>
                            <a:pt x="285" y="218"/>
                          </a:lnTo>
                          <a:lnTo>
                            <a:pt x="285" y="207"/>
                          </a:lnTo>
                          <a:lnTo>
                            <a:pt x="298" y="199"/>
                          </a:lnTo>
                          <a:lnTo>
                            <a:pt x="304" y="190"/>
                          </a:lnTo>
                          <a:lnTo>
                            <a:pt x="308" y="182"/>
                          </a:lnTo>
                          <a:lnTo>
                            <a:pt x="312" y="182"/>
                          </a:lnTo>
                          <a:lnTo>
                            <a:pt x="332" y="165"/>
                          </a:lnTo>
                          <a:lnTo>
                            <a:pt x="332" y="182"/>
                          </a:lnTo>
                          <a:lnTo>
                            <a:pt x="328" y="188"/>
                          </a:lnTo>
                          <a:lnTo>
                            <a:pt x="332" y="196"/>
                          </a:lnTo>
                          <a:lnTo>
                            <a:pt x="347" y="199"/>
                          </a:lnTo>
                          <a:lnTo>
                            <a:pt x="355" y="199"/>
                          </a:lnTo>
                          <a:lnTo>
                            <a:pt x="363" y="190"/>
                          </a:lnTo>
                          <a:lnTo>
                            <a:pt x="369" y="182"/>
                          </a:lnTo>
                          <a:lnTo>
                            <a:pt x="369" y="174"/>
                          </a:lnTo>
                          <a:lnTo>
                            <a:pt x="375" y="165"/>
                          </a:lnTo>
                          <a:lnTo>
                            <a:pt x="375" y="157"/>
                          </a:lnTo>
                          <a:lnTo>
                            <a:pt x="382" y="146"/>
                          </a:lnTo>
                          <a:lnTo>
                            <a:pt x="386" y="140"/>
                          </a:lnTo>
                          <a:lnTo>
                            <a:pt x="396" y="140"/>
                          </a:lnTo>
                          <a:lnTo>
                            <a:pt x="417" y="140"/>
                          </a:lnTo>
                          <a:lnTo>
                            <a:pt x="433" y="129"/>
                          </a:lnTo>
                          <a:lnTo>
                            <a:pt x="447" y="112"/>
                          </a:lnTo>
                          <a:lnTo>
                            <a:pt x="464" y="106"/>
                          </a:lnTo>
                          <a:lnTo>
                            <a:pt x="478" y="92"/>
                          </a:lnTo>
                          <a:lnTo>
                            <a:pt x="488" y="70"/>
                          </a:lnTo>
                          <a:lnTo>
                            <a:pt x="511" y="45"/>
                          </a:lnTo>
                          <a:lnTo>
                            <a:pt x="525" y="34"/>
                          </a:lnTo>
                          <a:lnTo>
                            <a:pt x="540" y="22"/>
                          </a:lnTo>
                          <a:lnTo>
                            <a:pt x="554" y="8"/>
                          </a:lnTo>
                          <a:lnTo>
                            <a:pt x="529" y="0"/>
                          </a:lnTo>
                          <a:lnTo>
                            <a:pt x="505" y="0"/>
                          </a:lnTo>
                          <a:lnTo>
                            <a:pt x="480" y="14"/>
                          </a:lnTo>
                          <a:lnTo>
                            <a:pt x="468" y="22"/>
                          </a:lnTo>
                          <a:lnTo>
                            <a:pt x="447" y="28"/>
                          </a:lnTo>
                          <a:lnTo>
                            <a:pt x="425" y="31"/>
                          </a:lnTo>
                          <a:lnTo>
                            <a:pt x="412" y="36"/>
                          </a:lnTo>
                          <a:lnTo>
                            <a:pt x="386" y="50"/>
                          </a:lnTo>
                          <a:lnTo>
                            <a:pt x="369" y="59"/>
                          </a:lnTo>
                          <a:lnTo>
                            <a:pt x="353" y="67"/>
                          </a:lnTo>
                          <a:lnTo>
                            <a:pt x="332" y="73"/>
                          </a:lnTo>
                          <a:lnTo>
                            <a:pt x="312" y="81"/>
                          </a:lnTo>
                          <a:lnTo>
                            <a:pt x="293" y="92"/>
                          </a:lnTo>
                          <a:lnTo>
                            <a:pt x="279" y="106"/>
                          </a:lnTo>
                          <a:lnTo>
                            <a:pt x="267" y="120"/>
                          </a:lnTo>
                          <a:lnTo>
                            <a:pt x="254" y="132"/>
                          </a:lnTo>
                          <a:lnTo>
                            <a:pt x="244" y="140"/>
                          </a:lnTo>
                          <a:lnTo>
                            <a:pt x="222" y="157"/>
                          </a:lnTo>
                          <a:lnTo>
                            <a:pt x="199" y="174"/>
                          </a:lnTo>
                          <a:lnTo>
                            <a:pt x="172" y="190"/>
                          </a:lnTo>
                          <a:lnTo>
                            <a:pt x="154" y="215"/>
                          </a:lnTo>
                          <a:lnTo>
                            <a:pt x="133" y="235"/>
                          </a:lnTo>
                          <a:lnTo>
                            <a:pt x="115" y="246"/>
                          </a:lnTo>
                          <a:lnTo>
                            <a:pt x="96" y="271"/>
                          </a:lnTo>
                          <a:lnTo>
                            <a:pt x="84" y="288"/>
                          </a:lnTo>
                          <a:lnTo>
                            <a:pt x="68" y="305"/>
                          </a:lnTo>
                          <a:lnTo>
                            <a:pt x="51" y="316"/>
                          </a:lnTo>
                          <a:lnTo>
                            <a:pt x="35" y="327"/>
                          </a:lnTo>
                          <a:lnTo>
                            <a:pt x="0" y="389"/>
                          </a:lnTo>
                        </a:path>
                      </a:pathLst>
                    </a:custGeom>
                    <a:solidFill>
                      <a:srgbClr val="D9DAF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31" name="Freeform 31"/>
                  <p:cNvSpPr>
                    <a:spLocks/>
                  </p:cNvSpPr>
                  <p:nvPr/>
                </p:nvSpPr>
                <p:spPr bwMode="auto">
                  <a:xfrm>
                    <a:off x="3564" y="2903"/>
                    <a:ext cx="167" cy="376"/>
                  </a:xfrm>
                  <a:custGeom>
                    <a:avLst/>
                    <a:gdLst>
                      <a:gd name="T0" fmla="*/ 31 w 167"/>
                      <a:gd name="T1" fmla="*/ 117 h 376"/>
                      <a:gd name="T2" fmla="*/ 27 w 167"/>
                      <a:gd name="T3" fmla="*/ 192 h 376"/>
                      <a:gd name="T4" fmla="*/ 12 w 167"/>
                      <a:gd name="T5" fmla="*/ 239 h 376"/>
                      <a:gd name="T6" fmla="*/ 0 w 167"/>
                      <a:gd name="T7" fmla="*/ 283 h 376"/>
                      <a:gd name="T8" fmla="*/ 0 w 167"/>
                      <a:gd name="T9" fmla="*/ 317 h 376"/>
                      <a:gd name="T10" fmla="*/ 4 w 167"/>
                      <a:gd name="T11" fmla="*/ 344 h 376"/>
                      <a:gd name="T12" fmla="*/ 19 w 167"/>
                      <a:gd name="T13" fmla="*/ 369 h 376"/>
                      <a:gd name="T14" fmla="*/ 31 w 167"/>
                      <a:gd name="T15" fmla="*/ 372 h 376"/>
                      <a:gd name="T16" fmla="*/ 42 w 167"/>
                      <a:gd name="T17" fmla="*/ 372 h 376"/>
                      <a:gd name="T18" fmla="*/ 54 w 167"/>
                      <a:gd name="T19" fmla="*/ 375 h 376"/>
                      <a:gd name="T20" fmla="*/ 60 w 167"/>
                      <a:gd name="T21" fmla="*/ 356 h 376"/>
                      <a:gd name="T22" fmla="*/ 66 w 167"/>
                      <a:gd name="T23" fmla="*/ 306 h 376"/>
                      <a:gd name="T24" fmla="*/ 85 w 167"/>
                      <a:gd name="T25" fmla="*/ 272 h 376"/>
                      <a:gd name="T26" fmla="*/ 89 w 167"/>
                      <a:gd name="T27" fmla="*/ 222 h 376"/>
                      <a:gd name="T28" fmla="*/ 98 w 167"/>
                      <a:gd name="T29" fmla="*/ 203 h 376"/>
                      <a:gd name="T30" fmla="*/ 106 w 167"/>
                      <a:gd name="T31" fmla="*/ 189 h 376"/>
                      <a:gd name="T32" fmla="*/ 112 w 167"/>
                      <a:gd name="T33" fmla="*/ 153 h 376"/>
                      <a:gd name="T34" fmla="*/ 125 w 167"/>
                      <a:gd name="T35" fmla="*/ 131 h 376"/>
                      <a:gd name="T36" fmla="*/ 133 w 167"/>
                      <a:gd name="T37" fmla="*/ 114 h 376"/>
                      <a:gd name="T38" fmla="*/ 141 w 167"/>
                      <a:gd name="T39" fmla="*/ 100 h 376"/>
                      <a:gd name="T40" fmla="*/ 141 w 167"/>
                      <a:gd name="T41" fmla="*/ 92 h 376"/>
                      <a:gd name="T42" fmla="*/ 160 w 167"/>
                      <a:gd name="T43" fmla="*/ 72 h 376"/>
                      <a:gd name="T44" fmla="*/ 162 w 167"/>
                      <a:gd name="T45" fmla="*/ 42 h 376"/>
                      <a:gd name="T46" fmla="*/ 166 w 167"/>
                      <a:gd name="T47" fmla="*/ 22 h 376"/>
                      <a:gd name="T48" fmla="*/ 149 w 167"/>
                      <a:gd name="T49" fmla="*/ 14 h 376"/>
                      <a:gd name="T50" fmla="*/ 139 w 167"/>
                      <a:gd name="T51" fmla="*/ 0 h 376"/>
                      <a:gd name="T52" fmla="*/ 125 w 167"/>
                      <a:gd name="T53" fmla="*/ 14 h 376"/>
                      <a:gd name="T54" fmla="*/ 112 w 167"/>
                      <a:gd name="T55" fmla="*/ 47 h 376"/>
                      <a:gd name="T56" fmla="*/ 98 w 167"/>
                      <a:gd name="T57" fmla="*/ 69 h 376"/>
                      <a:gd name="T58" fmla="*/ 85 w 167"/>
                      <a:gd name="T59" fmla="*/ 89 h 376"/>
                      <a:gd name="T60" fmla="*/ 79 w 167"/>
                      <a:gd name="T61" fmla="*/ 89 h 376"/>
                      <a:gd name="T62" fmla="*/ 66 w 167"/>
                      <a:gd name="T63" fmla="*/ 100 h 376"/>
                      <a:gd name="T64" fmla="*/ 60 w 167"/>
                      <a:gd name="T65" fmla="*/ 111 h 376"/>
                      <a:gd name="T66" fmla="*/ 31 w 167"/>
                      <a:gd name="T67" fmla="*/ 117 h 37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0" t="0" r="r" b="b"/>
                    <a:pathLst>
                      <a:path w="167" h="376">
                        <a:moveTo>
                          <a:pt x="31" y="117"/>
                        </a:moveTo>
                        <a:lnTo>
                          <a:pt x="27" y="192"/>
                        </a:lnTo>
                        <a:lnTo>
                          <a:pt x="12" y="239"/>
                        </a:lnTo>
                        <a:lnTo>
                          <a:pt x="0" y="283"/>
                        </a:lnTo>
                        <a:lnTo>
                          <a:pt x="0" y="317"/>
                        </a:lnTo>
                        <a:lnTo>
                          <a:pt x="4" y="344"/>
                        </a:lnTo>
                        <a:lnTo>
                          <a:pt x="19" y="369"/>
                        </a:lnTo>
                        <a:lnTo>
                          <a:pt x="31" y="372"/>
                        </a:lnTo>
                        <a:lnTo>
                          <a:pt x="42" y="372"/>
                        </a:lnTo>
                        <a:lnTo>
                          <a:pt x="54" y="375"/>
                        </a:lnTo>
                        <a:lnTo>
                          <a:pt x="60" y="356"/>
                        </a:lnTo>
                        <a:lnTo>
                          <a:pt x="66" y="306"/>
                        </a:lnTo>
                        <a:lnTo>
                          <a:pt x="85" y="272"/>
                        </a:lnTo>
                        <a:lnTo>
                          <a:pt x="89" y="222"/>
                        </a:lnTo>
                        <a:lnTo>
                          <a:pt x="98" y="203"/>
                        </a:lnTo>
                        <a:lnTo>
                          <a:pt x="106" y="189"/>
                        </a:lnTo>
                        <a:lnTo>
                          <a:pt x="112" y="153"/>
                        </a:lnTo>
                        <a:lnTo>
                          <a:pt x="125" y="131"/>
                        </a:lnTo>
                        <a:lnTo>
                          <a:pt x="133" y="114"/>
                        </a:lnTo>
                        <a:lnTo>
                          <a:pt x="141" y="100"/>
                        </a:lnTo>
                        <a:lnTo>
                          <a:pt x="141" y="92"/>
                        </a:lnTo>
                        <a:lnTo>
                          <a:pt x="160" y="72"/>
                        </a:lnTo>
                        <a:lnTo>
                          <a:pt x="162" y="42"/>
                        </a:lnTo>
                        <a:lnTo>
                          <a:pt x="166" y="22"/>
                        </a:lnTo>
                        <a:lnTo>
                          <a:pt x="149" y="14"/>
                        </a:lnTo>
                        <a:lnTo>
                          <a:pt x="139" y="0"/>
                        </a:lnTo>
                        <a:lnTo>
                          <a:pt x="125" y="14"/>
                        </a:lnTo>
                        <a:lnTo>
                          <a:pt x="112" y="47"/>
                        </a:lnTo>
                        <a:lnTo>
                          <a:pt x="98" y="69"/>
                        </a:lnTo>
                        <a:lnTo>
                          <a:pt x="85" y="89"/>
                        </a:lnTo>
                        <a:lnTo>
                          <a:pt x="79" y="89"/>
                        </a:lnTo>
                        <a:lnTo>
                          <a:pt x="66" y="100"/>
                        </a:lnTo>
                        <a:lnTo>
                          <a:pt x="60" y="111"/>
                        </a:lnTo>
                        <a:lnTo>
                          <a:pt x="31" y="117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32" name="Freeform 32"/>
                  <p:cNvSpPr>
                    <a:spLocks/>
                  </p:cNvSpPr>
                  <p:nvPr/>
                </p:nvSpPr>
                <p:spPr bwMode="auto">
                  <a:xfrm>
                    <a:off x="2773" y="746"/>
                    <a:ext cx="2246" cy="1786"/>
                  </a:xfrm>
                  <a:custGeom>
                    <a:avLst/>
                    <a:gdLst>
                      <a:gd name="T0" fmla="*/ 131 w 2246"/>
                      <a:gd name="T1" fmla="*/ 749 h 1786"/>
                      <a:gd name="T2" fmla="*/ 150 w 2246"/>
                      <a:gd name="T3" fmla="*/ 618 h 1786"/>
                      <a:gd name="T4" fmla="*/ 226 w 2246"/>
                      <a:gd name="T5" fmla="*/ 543 h 1786"/>
                      <a:gd name="T6" fmla="*/ 312 w 2246"/>
                      <a:gd name="T7" fmla="*/ 507 h 1786"/>
                      <a:gd name="T8" fmla="*/ 337 w 2246"/>
                      <a:gd name="T9" fmla="*/ 432 h 1786"/>
                      <a:gd name="T10" fmla="*/ 448 w 2246"/>
                      <a:gd name="T11" fmla="*/ 365 h 1786"/>
                      <a:gd name="T12" fmla="*/ 520 w 2246"/>
                      <a:gd name="T13" fmla="*/ 270 h 1786"/>
                      <a:gd name="T14" fmla="*/ 487 w 2246"/>
                      <a:gd name="T15" fmla="*/ 223 h 1786"/>
                      <a:gd name="T16" fmla="*/ 493 w 2246"/>
                      <a:gd name="T17" fmla="*/ 178 h 1786"/>
                      <a:gd name="T18" fmla="*/ 421 w 2246"/>
                      <a:gd name="T19" fmla="*/ 242 h 1786"/>
                      <a:gd name="T20" fmla="*/ 398 w 2246"/>
                      <a:gd name="T21" fmla="*/ 370 h 1786"/>
                      <a:gd name="T22" fmla="*/ 349 w 2246"/>
                      <a:gd name="T23" fmla="*/ 409 h 1786"/>
                      <a:gd name="T24" fmla="*/ 325 w 2246"/>
                      <a:gd name="T25" fmla="*/ 343 h 1786"/>
                      <a:gd name="T26" fmla="*/ 257 w 2246"/>
                      <a:gd name="T27" fmla="*/ 373 h 1786"/>
                      <a:gd name="T28" fmla="*/ 238 w 2246"/>
                      <a:gd name="T29" fmla="*/ 323 h 1786"/>
                      <a:gd name="T30" fmla="*/ 240 w 2246"/>
                      <a:gd name="T31" fmla="*/ 273 h 1786"/>
                      <a:gd name="T32" fmla="*/ 312 w 2246"/>
                      <a:gd name="T33" fmla="*/ 239 h 1786"/>
                      <a:gd name="T34" fmla="*/ 359 w 2246"/>
                      <a:gd name="T35" fmla="*/ 153 h 1786"/>
                      <a:gd name="T36" fmla="*/ 435 w 2246"/>
                      <a:gd name="T37" fmla="*/ 53 h 1786"/>
                      <a:gd name="T38" fmla="*/ 540 w 2246"/>
                      <a:gd name="T39" fmla="*/ 25 h 1786"/>
                      <a:gd name="T40" fmla="*/ 678 w 2246"/>
                      <a:gd name="T41" fmla="*/ 103 h 1786"/>
                      <a:gd name="T42" fmla="*/ 629 w 2246"/>
                      <a:gd name="T43" fmla="*/ 223 h 1786"/>
                      <a:gd name="T44" fmla="*/ 678 w 2246"/>
                      <a:gd name="T45" fmla="*/ 284 h 1786"/>
                      <a:gd name="T46" fmla="*/ 721 w 2246"/>
                      <a:gd name="T47" fmla="*/ 214 h 1786"/>
                      <a:gd name="T48" fmla="*/ 908 w 2246"/>
                      <a:gd name="T49" fmla="*/ 187 h 1786"/>
                      <a:gd name="T50" fmla="*/ 1134 w 2246"/>
                      <a:gd name="T51" fmla="*/ 33 h 1786"/>
                      <a:gd name="T52" fmla="*/ 1485 w 2246"/>
                      <a:gd name="T53" fmla="*/ 103 h 1786"/>
                      <a:gd name="T54" fmla="*/ 2118 w 2246"/>
                      <a:gd name="T55" fmla="*/ 226 h 1786"/>
                      <a:gd name="T56" fmla="*/ 2173 w 2246"/>
                      <a:gd name="T57" fmla="*/ 298 h 1786"/>
                      <a:gd name="T58" fmla="*/ 2194 w 2246"/>
                      <a:gd name="T59" fmla="*/ 540 h 1786"/>
                      <a:gd name="T60" fmla="*/ 2009 w 2246"/>
                      <a:gd name="T61" fmla="*/ 345 h 1786"/>
                      <a:gd name="T62" fmla="*/ 1863 w 2246"/>
                      <a:gd name="T63" fmla="*/ 434 h 1786"/>
                      <a:gd name="T64" fmla="*/ 2064 w 2246"/>
                      <a:gd name="T65" fmla="*/ 774 h 1786"/>
                      <a:gd name="T66" fmla="*/ 1982 w 2246"/>
                      <a:gd name="T67" fmla="*/ 919 h 1786"/>
                      <a:gd name="T68" fmla="*/ 2116 w 2246"/>
                      <a:gd name="T69" fmla="*/ 1250 h 1786"/>
                      <a:gd name="T70" fmla="*/ 1980 w 2246"/>
                      <a:gd name="T71" fmla="*/ 1423 h 1786"/>
                      <a:gd name="T72" fmla="*/ 1945 w 2246"/>
                      <a:gd name="T73" fmla="*/ 1557 h 1786"/>
                      <a:gd name="T74" fmla="*/ 1937 w 2246"/>
                      <a:gd name="T75" fmla="*/ 1688 h 1786"/>
                      <a:gd name="T76" fmla="*/ 1890 w 2246"/>
                      <a:gd name="T77" fmla="*/ 1682 h 1786"/>
                      <a:gd name="T78" fmla="*/ 1752 w 2246"/>
                      <a:gd name="T79" fmla="*/ 1409 h 1786"/>
                      <a:gd name="T80" fmla="*/ 1555 w 2246"/>
                      <a:gd name="T81" fmla="*/ 1401 h 1786"/>
                      <a:gd name="T82" fmla="*/ 1436 w 2246"/>
                      <a:gd name="T83" fmla="*/ 1559 h 1786"/>
                      <a:gd name="T84" fmla="*/ 1191 w 2246"/>
                      <a:gd name="T85" fmla="*/ 1211 h 1786"/>
                      <a:gd name="T86" fmla="*/ 869 w 2246"/>
                      <a:gd name="T87" fmla="*/ 1089 h 1786"/>
                      <a:gd name="T88" fmla="*/ 1113 w 2246"/>
                      <a:gd name="T89" fmla="*/ 1306 h 1786"/>
                      <a:gd name="T90" fmla="*/ 828 w 2246"/>
                      <a:gd name="T91" fmla="*/ 1501 h 1786"/>
                      <a:gd name="T92" fmla="*/ 754 w 2246"/>
                      <a:gd name="T93" fmla="*/ 1317 h 1786"/>
                      <a:gd name="T94" fmla="*/ 635 w 2246"/>
                      <a:gd name="T95" fmla="*/ 1103 h 1786"/>
                      <a:gd name="T96" fmla="*/ 567 w 2246"/>
                      <a:gd name="T97" fmla="*/ 944 h 1786"/>
                      <a:gd name="T98" fmla="*/ 534 w 2246"/>
                      <a:gd name="T99" fmla="*/ 872 h 1786"/>
                      <a:gd name="T100" fmla="*/ 491 w 2246"/>
                      <a:gd name="T101" fmla="*/ 830 h 1786"/>
                      <a:gd name="T102" fmla="*/ 474 w 2246"/>
                      <a:gd name="T103" fmla="*/ 908 h 1786"/>
                      <a:gd name="T104" fmla="*/ 415 w 2246"/>
                      <a:gd name="T105" fmla="*/ 785 h 1786"/>
                      <a:gd name="T106" fmla="*/ 347 w 2246"/>
                      <a:gd name="T107" fmla="*/ 741 h 1786"/>
                      <a:gd name="T108" fmla="*/ 419 w 2246"/>
                      <a:gd name="T109" fmla="*/ 847 h 1786"/>
                      <a:gd name="T110" fmla="*/ 388 w 2246"/>
                      <a:gd name="T111" fmla="*/ 872 h 1786"/>
                      <a:gd name="T112" fmla="*/ 331 w 2246"/>
                      <a:gd name="T113" fmla="*/ 802 h 1786"/>
                      <a:gd name="T114" fmla="*/ 265 w 2246"/>
                      <a:gd name="T115" fmla="*/ 752 h 1786"/>
                      <a:gd name="T116" fmla="*/ 179 w 2246"/>
                      <a:gd name="T117" fmla="*/ 816 h 1786"/>
                      <a:gd name="T118" fmla="*/ 160 w 2246"/>
                      <a:gd name="T119" fmla="*/ 888 h 1786"/>
                      <a:gd name="T120" fmla="*/ 101 w 2246"/>
                      <a:gd name="T121" fmla="*/ 941 h 1786"/>
                      <a:gd name="T122" fmla="*/ 12 w 2246"/>
                      <a:gd name="T123" fmla="*/ 908 h 178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0" t="0" r="r" b="b"/>
                    <a:pathLst>
                      <a:path w="2246" h="1786">
                        <a:moveTo>
                          <a:pt x="0" y="802"/>
                        </a:moveTo>
                        <a:lnTo>
                          <a:pt x="21" y="777"/>
                        </a:lnTo>
                        <a:lnTo>
                          <a:pt x="33" y="757"/>
                        </a:lnTo>
                        <a:lnTo>
                          <a:pt x="60" y="757"/>
                        </a:lnTo>
                        <a:lnTo>
                          <a:pt x="88" y="763"/>
                        </a:lnTo>
                        <a:lnTo>
                          <a:pt x="109" y="752"/>
                        </a:lnTo>
                        <a:lnTo>
                          <a:pt x="131" y="749"/>
                        </a:lnTo>
                        <a:lnTo>
                          <a:pt x="134" y="716"/>
                        </a:lnTo>
                        <a:lnTo>
                          <a:pt x="146" y="693"/>
                        </a:lnTo>
                        <a:lnTo>
                          <a:pt x="115" y="668"/>
                        </a:lnTo>
                        <a:lnTo>
                          <a:pt x="111" y="649"/>
                        </a:lnTo>
                        <a:lnTo>
                          <a:pt x="113" y="621"/>
                        </a:lnTo>
                        <a:lnTo>
                          <a:pt x="136" y="621"/>
                        </a:lnTo>
                        <a:lnTo>
                          <a:pt x="150" y="618"/>
                        </a:lnTo>
                        <a:lnTo>
                          <a:pt x="152" y="621"/>
                        </a:lnTo>
                        <a:lnTo>
                          <a:pt x="168" y="604"/>
                        </a:lnTo>
                        <a:lnTo>
                          <a:pt x="185" y="596"/>
                        </a:lnTo>
                        <a:lnTo>
                          <a:pt x="191" y="596"/>
                        </a:lnTo>
                        <a:lnTo>
                          <a:pt x="201" y="579"/>
                        </a:lnTo>
                        <a:lnTo>
                          <a:pt x="214" y="574"/>
                        </a:lnTo>
                        <a:lnTo>
                          <a:pt x="226" y="543"/>
                        </a:lnTo>
                        <a:lnTo>
                          <a:pt x="234" y="551"/>
                        </a:lnTo>
                        <a:lnTo>
                          <a:pt x="251" y="532"/>
                        </a:lnTo>
                        <a:lnTo>
                          <a:pt x="253" y="532"/>
                        </a:lnTo>
                        <a:lnTo>
                          <a:pt x="273" y="510"/>
                        </a:lnTo>
                        <a:lnTo>
                          <a:pt x="286" y="507"/>
                        </a:lnTo>
                        <a:lnTo>
                          <a:pt x="302" y="507"/>
                        </a:lnTo>
                        <a:lnTo>
                          <a:pt x="312" y="507"/>
                        </a:lnTo>
                        <a:lnTo>
                          <a:pt x="304" y="479"/>
                        </a:lnTo>
                        <a:lnTo>
                          <a:pt x="300" y="457"/>
                        </a:lnTo>
                        <a:lnTo>
                          <a:pt x="296" y="409"/>
                        </a:lnTo>
                        <a:lnTo>
                          <a:pt x="320" y="407"/>
                        </a:lnTo>
                        <a:lnTo>
                          <a:pt x="333" y="398"/>
                        </a:lnTo>
                        <a:lnTo>
                          <a:pt x="327" y="418"/>
                        </a:lnTo>
                        <a:lnTo>
                          <a:pt x="337" y="432"/>
                        </a:lnTo>
                        <a:lnTo>
                          <a:pt x="347" y="448"/>
                        </a:lnTo>
                        <a:lnTo>
                          <a:pt x="353" y="459"/>
                        </a:lnTo>
                        <a:lnTo>
                          <a:pt x="382" y="457"/>
                        </a:lnTo>
                        <a:lnTo>
                          <a:pt x="407" y="415"/>
                        </a:lnTo>
                        <a:lnTo>
                          <a:pt x="425" y="395"/>
                        </a:lnTo>
                        <a:lnTo>
                          <a:pt x="435" y="382"/>
                        </a:lnTo>
                        <a:lnTo>
                          <a:pt x="448" y="365"/>
                        </a:lnTo>
                        <a:lnTo>
                          <a:pt x="460" y="343"/>
                        </a:lnTo>
                        <a:lnTo>
                          <a:pt x="470" y="351"/>
                        </a:lnTo>
                        <a:lnTo>
                          <a:pt x="470" y="337"/>
                        </a:lnTo>
                        <a:lnTo>
                          <a:pt x="477" y="329"/>
                        </a:lnTo>
                        <a:lnTo>
                          <a:pt x="495" y="334"/>
                        </a:lnTo>
                        <a:lnTo>
                          <a:pt x="526" y="370"/>
                        </a:lnTo>
                        <a:lnTo>
                          <a:pt x="520" y="270"/>
                        </a:lnTo>
                        <a:lnTo>
                          <a:pt x="493" y="315"/>
                        </a:lnTo>
                        <a:lnTo>
                          <a:pt x="472" y="312"/>
                        </a:lnTo>
                        <a:lnTo>
                          <a:pt x="466" y="284"/>
                        </a:lnTo>
                        <a:lnTo>
                          <a:pt x="466" y="270"/>
                        </a:lnTo>
                        <a:lnTo>
                          <a:pt x="460" y="262"/>
                        </a:lnTo>
                        <a:lnTo>
                          <a:pt x="477" y="239"/>
                        </a:lnTo>
                        <a:lnTo>
                          <a:pt x="487" y="223"/>
                        </a:lnTo>
                        <a:lnTo>
                          <a:pt x="497" y="217"/>
                        </a:lnTo>
                        <a:lnTo>
                          <a:pt x="505" y="214"/>
                        </a:lnTo>
                        <a:lnTo>
                          <a:pt x="511" y="200"/>
                        </a:lnTo>
                        <a:lnTo>
                          <a:pt x="520" y="198"/>
                        </a:lnTo>
                        <a:lnTo>
                          <a:pt x="530" y="198"/>
                        </a:lnTo>
                        <a:lnTo>
                          <a:pt x="511" y="173"/>
                        </a:lnTo>
                        <a:lnTo>
                          <a:pt x="493" y="178"/>
                        </a:lnTo>
                        <a:lnTo>
                          <a:pt x="481" y="178"/>
                        </a:lnTo>
                        <a:lnTo>
                          <a:pt x="470" y="170"/>
                        </a:lnTo>
                        <a:lnTo>
                          <a:pt x="470" y="187"/>
                        </a:lnTo>
                        <a:lnTo>
                          <a:pt x="460" y="203"/>
                        </a:lnTo>
                        <a:lnTo>
                          <a:pt x="446" y="231"/>
                        </a:lnTo>
                        <a:lnTo>
                          <a:pt x="431" y="242"/>
                        </a:lnTo>
                        <a:lnTo>
                          <a:pt x="421" y="242"/>
                        </a:lnTo>
                        <a:lnTo>
                          <a:pt x="417" y="262"/>
                        </a:lnTo>
                        <a:lnTo>
                          <a:pt x="417" y="270"/>
                        </a:lnTo>
                        <a:lnTo>
                          <a:pt x="409" y="278"/>
                        </a:lnTo>
                        <a:lnTo>
                          <a:pt x="419" y="312"/>
                        </a:lnTo>
                        <a:lnTo>
                          <a:pt x="425" y="329"/>
                        </a:lnTo>
                        <a:lnTo>
                          <a:pt x="413" y="354"/>
                        </a:lnTo>
                        <a:lnTo>
                          <a:pt x="398" y="370"/>
                        </a:lnTo>
                        <a:lnTo>
                          <a:pt x="394" y="395"/>
                        </a:lnTo>
                        <a:lnTo>
                          <a:pt x="386" y="415"/>
                        </a:lnTo>
                        <a:lnTo>
                          <a:pt x="378" y="415"/>
                        </a:lnTo>
                        <a:lnTo>
                          <a:pt x="366" y="418"/>
                        </a:lnTo>
                        <a:lnTo>
                          <a:pt x="353" y="426"/>
                        </a:lnTo>
                        <a:lnTo>
                          <a:pt x="349" y="423"/>
                        </a:lnTo>
                        <a:lnTo>
                          <a:pt x="349" y="409"/>
                        </a:lnTo>
                        <a:lnTo>
                          <a:pt x="347" y="387"/>
                        </a:lnTo>
                        <a:lnTo>
                          <a:pt x="337" y="387"/>
                        </a:lnTo>
                        <a:lnTo>
                          <a:pt x="331" y="373"/>
                        </a:lnTo>
                        <a:lnTo>
                          <a:pt x="333" y="354"/>
                        </a:lnTo>
                        <a:lnTo>
                          <a:pt x="335" y="343"/>
                        </a:lnTo>
                        <a:lnTo>
                          <a:pt x="333" y="337"/>
                        </a:lnTo>
                        <a:lnTo>
                          <a:pt x="325" y="343"/>
                        </a:lnTo>
                        <a:lnTo>
                          <a:pt x="320" y="343"/>
                        </a:lnTo>
                        <a:lnTo>
                          <a:pt x="314" y="340"/>
                        </a:lnTo>
                        <a:lnTo>
                          <a:pt x="310" y="337"/>
                        </a:lnTo>
                        <a:lnTo>
                          <a:pt x="300" y="348"/>
                        </a:lnTo>
                        <a:lnTo>
                          <a:pt x="290" y="362"/>
                        </a:lnTo>
                        <a:lnTo>
                          <a:pt x="279" y="376"/>
                        </a:lnTo>
                        <a:lnTo>
                          <a:pt x="257" y="373"/>
                        </a:lnTo>
                        <a:lnTo>
                          <a:pt x="242" y="370"/>
                        </a:lnTo>
                        <a:lnTo>
                          <a:pt x="232" y="356"/>
                        </a:lnTo>
                        <a:lnTo>
                          <a:pt x="232" y="348"/>
                        </a:lnTo>
                        <a:lnTo>
                          <a:pt x="238" y="337"/>
                        </a:lnTo>
                        <a:lnTo>
                          <a:pt x="246" y="329"/>
                        </a:lnTo>
                        <a:lnTo>
                          <a:pt x="253" y="317"/>
                        </a:lnTo>
                        <a:lnTo>
                          <a:pt x="238" y="323"/>
                        </a:lnTo>
                        <a:lnTo>
                          <a:pt x="232" y="309"/>
                        </a:lnTo>
                        <a:lnTo>
                          <a:pt x="232" y="301"/>
                        </a:lnTo>
                        <a:lnTo>
                          <a:pt x="253" y="298"/>
                        </a:lnTo>
                        <a:lnTo>
                          <a:pt x="271" y="295"/>
                        </a:lnTo>
                        <a:lnTo>
                          <a:pt x="259" y="287"/>
                        </a:lnTo>
                        <a:lnTo>
                          <a:pt x="240" y="290"/>
                        </a:lnTo>
                        <a:lnTo>
                          <a:pt x="240" y="273"/>
                        </a:lnTo>
                        <a:lnTo>
                          <a:pt x="249" y="262"/>
                        </a:lnTo>
                        <a:lnTo>
                          <a:pt x="267" y="251"/>
                        </a:lnTo>
                        <a:lnTo>
                          <a:pt x="273" y="239"/>
                        </a:lnTo>
                        <a:lnTo>
                          <a:pt x="279" y="234"/>
                        </a:lnTo>
                        <a:lnTo>
                          <a:pt x="294" y="231"/>
                        </a:lnTo>
                        <a:lnTo>
                          <a:pt x="306" y="234"/>
                        </a:lnTo>
                        <a:lnTo>
                          <a:pt x="312" y="239"/>
                        </a:lnTo>
                        <a:lnTo>
                          <a:pt x="322" y="231"/>
                        </a:lnTo>
                        <a:lnTo>
                          <a:pt x="312" y="228"/>
                        </a:lnTo>
                        <a:lnTo>
                          <a:pt x="312" y="206"/>
                        </a:lnTo>
                        <a:lnTo>
                          <a:pt x="339" y="181"/>
                        </a:lnTo>
                        <a:lnTo>
                          <a:pt x="353" y="164"/>
                        </a:lnTo>
                        <a:lnTo>
                          <a:pt x="362" y="162"/>
                        </a:lnTo>
                        <a:lnTo>
                          <a:pt x="359" y="153"/>
                        </a:lnTo>
                        <a:lnTo>
                          <a:pt x="372" y="136"/>
                        </a:lnTo>
                        <a:lnTo>
                          <a:pt x="386" y="111"/>
                        </a:lnTo>
                        <a:lnTo>
                          <a:pt x="403" y="100"/>
                        </a:lnTo>
                        <a:lnTo>
                          <a:pt x="390" y="89"/>
                        </a:lnTo>
                        <a:lnTo>
                          <a:pt x="423" y="64"/>
                        </a:lnTo>
                        <a:lnTo>
                          <a:pt x="437" y="67"/>
                        </a:lnTo>
                        <a:lnTo>
                          <a:pt x="435" y="53"/>
                        </a:lnTo>
                        <a:lnTo>
                          <a:pt x="464" y="50"/>
                        </a:lnTo>
                        <a:lnTo>
                          <a:pt x="518" y="6"/>
                        </a:lnTo>
                        <a:lnTo>
                          <a:pt x="526" y="0"/>
                        </a:lnTo>
                        <a:lnTo>
                          <a:pt x="516" y="33"/>
                        </a:lnTo>
                        <a:lnTo>
                          <a:pt x="528" y="17"/>
                        </a:lnTo>
                        <a:lnTo>
                          <a:pt x="542" y="11"/>
                        </a:lnTo>
                        <a:lnTo>
                          <a:pt x="540" y="25"/>
                        </a:lnTo>
                        <a:lnTo>
                          <a:pt x="581" y="8"/>
                        </a:lnTo>
                        <a:lnTo>
                          <a:pt x="600" y="22"/>
                        </a:lnTo>
                        <a:lnTo>
                          <a:pt x="573" y="36"/>
                        </a:lnTo>
                        <a:lnTo>
                          <a:pt x="583" y="53"/>
                        </a:lnTo>
                        <a:lnTo>
                          <a:pt x="622" y="50"/>
                        </a:lnTo>
                        <a:lnTo>
                          <a:pt x="682" y="75"/>
                        </a:lnTo>
                        <a:lnTo>
                          <a:pt x="678" y="103"/>
                        </a:lnTo>
                        <a:lnTo>
                          <a:pt x="653" y="128"/>
                        </a:lnTo>
                        <a:lnTo>
                          <a:pt x="616" y="142"/>
                        </a:lnTo>
                        <a:lnTo>
                          <a:pt x="610" y="170"/>
                        </a:lnTo>
                        <a:lnTo>
                          <a:pt x="612" y="198"/>
                        </a:lnTo>
                        <a:lnTo>
                          <a:pt x="622" y="203"/>
                        </a:lnTo>
                        <a:lnTo>
                          <a:pt x="624" y="217"/>
                        </a:lnTo>
                        <a:lnTo>
                          <a:pt x="629" y="223"/>
                        </a:lnTo>
                        <a:lnTo>
                          <a:pt x="637" y="228"/>
                        </a:lnTo>
                        <a:lnTo>
                          <a:pt x="639" y="245"/>
                        </a:lnTo>
                        <a:lnTo>
                          <a:pt x="651" y="265"/>
                        </a:lnTo>
                        <a:lnTo>
                          <a:pt x="651" y="273"/>
                        </a:lnTo>
                        <a:lnTo>
                          <a:pt x="663" y="273"/>
                        </a:lnTo>
                        <a:lnTo>
                          <a:pt x="668" y="278"/>
                        </a:lnTo>
                        <a:lnTo>
                          <a:pt x="678" y="284"/>
                        </a:lnTo>
                        <a:lnTo>
                          <a:pt x="684" y="276"/>
                        </a:lnTo>
                        <a:lnTo>
                          <a:pt x="690" y="262"/>
                        </a:lnTo>
                        <a:lnTo>
                          <a:pt x="694" y="253"/>
                        </a:lnTo>
                        <a:lnTo>
                          <a:pt x="705" y="259"/>
                        </a:lnTo>
                        <a:lnTo>
                          <a:pt x="717" y="239"/>
                        </a:lnTo>
                        <a:lnTo>
                          <a:pt x="717" y="226"/>
                        </a:lnTo>
                        <a:lnTo>
                          <a:pt x="721" y="214"/>
                        </a:lnTo>
                        <a:lnTo>
                          <a:pt x="723" y="206"/>
                        </a:lnTo>
                        <a:lnTo>
                          <a:pt x="748" y="198"/>
                        </a:lnTo>
                        <a:lnTo>
                          <a:pt x="768" y="189"/>
                        </a:lnTo>
                        <a:lnTo>
                          <a:pt x="795" y="178"/>
                        </a:lnTo>
                        <a:lnTo>
                          <a:pt x="826" y="187"/>
                        </a:lnTo>
                        <a:lnTo>
                          <a:pt x="857" y="187"/>
                        </a:lnTo>
                        <a:lnTo>
                          <a:pt x="908" y="187"/>
                        </a:lnTo>
                        <a:lnTo>
                          <a:pt x="916" y="120"/>
                        </a:lnTo>
                        <a:lnTo>
                          <a:pt x="945" y="123"/>
                        </a:lnTo>
                        <a:lnTo>
                          <a:pt x="965" y="173"/>
                        </a:lnTo>
                        <a:lnTo>
                          <a:pt x="969" y="131"/>
                        </a:lnTo>
                        <a:lnTo>
                          <a:pt x="1064" y="8"/>
                        </a:lnTo>
                        <a:lnTo>
                          <a:pt x="1101" y="8"/>
                        </a:lnTo>
                        <a:lnTo>
                          <a:pt x="1134" y="33"/>
                        </a:lnTo>
                        <a:lnTo>
                          <a:pt x="1177" y="31"/>
                        </a:lnTo>
                        <a:lnTo>
                          <a:pt x="1234" y="75"/>
                        </a:lnTo>
                        <a:lnTo>
                          <a:pt x="1300" y="100"/>
                        </a:lnTo>
                        <a:lnTo>
                          <a:pt x="1347" y="95"/>
                        </a:lnTo>
                        <a:lnTo>
                          <a:pt x="1409" y="123"/>
                        </a:lnTo>
                        <a:lnTo>
                          <a:pt x="1460" y="123"/>
                        </a:lnTo>
                        <a:lnTo>
                          <a:pt x="1485" y="103"/>
                        </a:lnTo>
                        <a:lnTo>
                          <a:pt x="1543" y="103"/>
                        </a:lnTo>
                        <a:lnTo>
                          <a:pt x="1573" y="125"/>
                        </a:lnTo>
                        <a:lnTo>
                          <a:pt x="1651" y="125"/>
                        </a:lnTo>
                        <a:lnTo>
                          <a:pt x="1717" y="162"/>
                        </a:lnTo>
                        <a:lnTo>
                          <a:pt x="1834" y="156"/>
                        </a:lnTo>
                        <a:lnTo>
                          <a:pt x="2025" y="173"/>
                        </a:lnTo>
                        <a:lnTo>
                          <a:pt x="2118" y="226"/>
                        </a:lnTo>
                        <a:lnTo>
                          <a:pt x="2196" y="259"/>
                        </a:lnTo>
                        <a:lnTo>
                          <a:pt x="2245" y="287"/>
                        </a:lnTo>
                        <a:lnTo>
                          <a:pt x="2231" y="295"/>
                        </a:lnTo>
                        <a:lnTo>
                          <a:pt x="2196" y="273"/>
                        </a:lnTo>
                        <a:lnTo>
                          <a:pt x="2116" y="265"/>
                        </a:lnTo>
                        <a:lnTo>
                          <a:pt x="2138" y="287"/>
                        </a:lnTo>
                        <a:lnTo>
                          <a:pt x="2173" y="298"/>
                        </a:lnTo>
                        <a:lnTo>
                          <a:pt x="2163" y="334"/>
                        </a:lnTo>
                        <a:lnTo>
                          <a:pt x="2126" y="356"/>
                        </a:lnTo>
                        <a:lnTo>
                          <a:pt x="2114" y="393"/>
                        </a:lnTo>
                        <a:lnTo>
                          <a:pt x="2163" y="426"/>
                        </a:lnTo>
                        <a:lnTo>
                          <a:pt x="2198" y="471"/>
                        </a:lnTo>
                        <a:lnTo>
                          <a:pt x="2216" y="535"/>
                        </a:lnTo>
                        <a:lnTo>
                          <a:pt x="2194" y="540"/>
                        </a:lnTo>
                        <a:lnTo>
                          <a:pt x="2144" y="521"/>
                        </a:lnTo>
                        <a:lnTo>
                          <a:pt x="2093" y="473"/>
                        </a:lnTo>
                        <a:lnTo>
                          <a:pt x="2072" y="448"/>
                        </a:lnTo>
                        <a:lnTo>
                          <a:pt x="2060" y="415"/>
                        </a:lnTo>
                        <a:lnTo>
                          <a:pt x="2048" y="365"/>
                        </a:lnTo>
                        <a:lnTo>
                          <a:pt x="2027" y="348"/>
                        </a:lnTo>
                        <a:lnTo>
                          <a:pt x="2009" y="345"/>
                        </a:lnTo>
                        <a:lnTo>
                          <a:pt x="1992" y="351"/>
                        </a:lnTo>
                        <a:lnTo>
                          <a:pt x="2011" y="390"/>
                        </a:lnTo>
                        <a:lnTo>
                          <a:pt x="1962" y="395"/>
                        </a:lnTo>
                        <a:lnTo>
                          <a:pt x="1939" y="376"/>
                        </a:lnTo>
                        <a:lnTo>
                          <a:pt x="1896" y="387"/>
                        </a:lnTo>
                        <a:lnTo>
                          <a:pt x="1863" y="418"/>
                        </a:lnTo>
                        <a:lnTo>
                          <a:pt x="1863" y="434"/>
                        </a:lnTo>
                        <a:lnTo>
                          <a:pt x="1875" y="462"/>
                        </a:lnTo>
                        <a:lnTo>
                          <a:pt x="1927" y="471"/>
                        </a:lnTo>
                        <a:lnTo>
                          <a:pt x="1968" y="504"/>
                        </a:lnTo>
                        <a:lnTo>
                          <a:pt x="2038" y="596"/>
                        </a:lnTo>
                        <a:lnTo>
                          <a:pt x="2066" y="657"/>
                        </a:lnTo>
                        <a:lnTo>
                          <a:pt x="2070" y="721"/>
                        </a:lnTo>
                        <a:lnTo>
                          <a:pt x="2064" y="774"/>
                        </a:lnTo>
                        <a:lnTo>
                          <a:pt x="2048" y="774"/>
                        </a:lnTo>
                        <a:lnTo>
                          <a:pt x="2029" y="755"/>
                        </a:lnTo>
                        <a:lnTo>
                          <a:pt x="2003" y="780"/>
                        </a:lnTo>
                        <a:lnTo>
                          <a:pt x="1976" y="802"/>
                        </a:lnTo>
                        <a:lnTo>
                          <a:pt x="1972" y="838"/>
                        </a:lnTo>
                        <a:lnTo>
                          <a:pt x="2001" y="883"/>
                        </a:lnTo>
                        <a:lnTo>
                          <a:pt x="1982" y="919"/>
                        </a:lnTo>
                        <a:lnTo>
                          <a:pt x="1976" y="980"/>
                        </a:lnTo>
                        <a:lnTo>
                          <a:pt x="2011" y="1019"/>
                        </a:lnTo>
                        <a:lnTo>
                          <a:pt x="2050" y="1030"/>
                        </a:lnTo>
                        <a:lnTo>
                          <a:pt x="2091" y="1072"/>
                        </a:lnTo>
                        <a:lnTo>
                          <a:pt x="2126" y="1128"/>
                        </a:lnTo>
                        <a:lnTo>
                          <a:pt x="2128" y="1211"/>
                        </a:lnTo>
                        <a:lnTo>
                          <a:pt x="2116" y="1250"/>
                        </a:lnTo>
                        <a:lnTo>
                          <a:pt x="2079" y="1284"/>
                        </a:lnTo>
                        <a:lnTo>
                          <a:pt x="2033" y="1300"/>
                        </a:lnTo>
                        <a:lnTo>
                          <a:pt x="2005" y="1326"/>
                        </a:lnTo>
                        <a:lnTo>
                          <a:pt x="1988" y="1312"/>
                        </a:lnTo>
                        <a:lnTo>
                          <a:pt x="1974" y="1326"/>
                        </a:lnTo>
                        <a:lnTo>
                          <a:pt x="1970" y="1387"/>
                        </a:lnTo>
                        <a:lnTo>
                          <a:pt x="1980" y="1423"/>
                        </a:lnTo>
                        <a:lnTo>
                          <a:pt x="2025" y="1465"/>
                        </a:lnTo>
                        <a:lnTo>
                          <a:pt x="2044" y="1507"/>
                        </a:lnTo>
                        <a:lnTo>
                          <a:pt x="2058" y="1529"/>
                        </a:lnTo>
                        <a:lnTo>
                          <a:pt x="2054" y="1573"/>
                        </a:lnTo>
                        <a:lnTo>
                          <a:pt x="2025" y="1610"/>
                        </a:lnTo>
                        <a:lnTo>
                          <a:pt x="1994" y="1610"/>
                        </a:lnTo>
                        <a:lnTo>
                          <a:pt x="1945" y="1557"/>
                        </a:lnTo>
                        <a:lnTo>
                          <a:pt x="1910" y="1537"/>
                        </a:lnTo>
                        <a:lnTo>
                          <a:pt x="1896" y="1526"/>
                        </a:lnTo>
                        <a:lnTo>
                          <a:pt x="1881" y="1554"/>
                        </a:lnTo>
                        <a:lnTo>
                          <a:pt x="1886" y="1593"/>
                        </a:lnTo>
                        <a:lnTo>
                          <a:pt x="1898" y="1623"/>
                        </a:lnTo>
                        <a:lnTo>
                          <a:pt x="1906" y="1671"/>
                        </a:lnTo>
                        <a:lnTo>
                          <a:pt x="1937" y="1688"/>
                        </a:lnTo>
                        <a:lnTo>
                          <a:pt x="1927" y="1713"/>
                        </a:lnTo>
                        <a:lnTo>
                          <a:pt x="1929" y="1749"/>
                        </a:lnTo>
                        <a:lnTo>
                          <a:pt x="1939" y="1785"/>
                        </a:lnTo>
                        <a:lnTo>
                          <a:pt x="1918" y="1782"/>
                        </a:lnTo>
                        <a:lnTo>
                          <a:pt x="1896" y="1740"/>
                        </a:lnTo>
                        <a:lnTo>
                          <a:pt x="1898" y="1696"/>
                        </a:lnTo>
                        <a:lnTo>
                          <a:pt x="1890" y="1682"/>
                        </a:lnTo>
                        <a:lnTo>
                          <a:pt x="1881" y="1632"/>
                        </a:lnTo>
                        <a:lnTo>
                          <a:pt x="1871" y="1618"/>
                        </a:lnTo>
                        <a:lnTo>
                          <a:pt x="1867" y="1548"/>
                        </a:lnTo>
                        <a:lnTo>
                          <a:pt x="1853" y="1507"/>
                        </a:lnTo>
                        <a:lnTo>
                          <a:pt x="1828" y="1468"/>
                        </a:lnTo>
                        <a:lnTo>
                          <a:pt x="1783" y="1445"/>
                        </a:lnTo>
                        <a:lnTo>
                          <a:pt x="1752" y="1409"/>
                        </a:lnTo>
                        <a:lnTo>
                          <a:pt x="1740" y="1381"/>
                        </a:lnTo>
                        <a:lnTo>
                          <a:pt x="1717" y="1351"/>
                        </a:lnTo>
                        <a:lnTo>
                          <a:pt x="1682" y="1281"/>
                        </a:lnTo>
                        <a:lnTo>
                          <a:pt x="1651" y="1287"/>
                        </a:lnTo>
                        <a:lnTo>
                          <a:pt x="1610" y="1320"/>
                        </a:lnTo>
                        <a:lnTo>
                          <a:pt x="1592" y="1348"/>
                        </a:lnTo>
                        <a:lnTo>
                          <a:pt x="1555" y="1401"/>
                        </a:lnTo>
                        <a:lnTo>
                          <a:pt x="1528" y="1456"/>
                        </a:lnTo>
                        <a:lnTo>
                          <a:pt x="1518" y="1476"/>
                        </a:lnTo>
                        <a:lnTo>
                          <a:pt x="1528" y="1540"/>
                        </a:lnTo>
                        <a:lnTo>
                          <a:pt x="1526" y="1604"/>
                        </a:lnTo>
                        <a:lnTo>
                          <a:pt x="1493" y="1649"/>
                        </a:lnTo>
                        <a:lnTo>
                          <a:pt x="1475" y="1651"/>
                        </a:lnTo>
                        <a:lnTo>
                          <a:pt x="1436" y="1559"/>
                        </a:lnTo>
                        <a:lnTo>
                          <a:pt x="1405" y="1495"/>
                        </a:lnTo>
                        <a:lnTo>
                          <a:pt x="1343" y="1373"/>
                        </a:lnTo>
                        <a:lnTo>
                          <a:pt x="1341" y="1326"/>
                        </a:lnTo>
                        <a:lnTo>
                          <a:pt x="1327" y="1303"/>
                        </a:lnTo>
                        <a:lnTo>
                          <a:pt x="1317" y="1334"/>
                        </a:lnTo>
                        <a:lnTo>
                          <a:pt x="1263" y="1264"/>
                        </a:lnTo>
                        <a:lnTo>
                          <a:pt x="1191" y="1211"/>
                        </a:lnTo>
                        <a:lnTo>
                          <a:pt x="1146" y="1222"/>
                        </a:lnTo>
                        <a:lnTo>
                          <a:pt x="1080" y="1217"/>
                        </a:lnTo>
                        <a:lnTo>
                          <a:pt x="1050" y="1178"/>
                        </a:lnTo>
                        <a:lnTo>
                          <a:pt x="1015" y="1184"/>
                        </a:lnTo>
                        <a:lnTo>
                          <a:pt x="965" y="1167"/>
                        </a:lnTo>
                        <a:lnTo>
                          <a:pt x="863" y="1036"/>
                        </a:lnTo>
                        <a:lnTo>
                          <a:pt x="869" y="1089"/>
                        </a:lnTo>
                        <a:lnTo>
                          <a:pt x="900" y="1164"/>
                        </a:lnTo>
                        <a:lnTo>
                          <a:pt x="935" y="1217"/>
                        </a:lnTo>
                        <a:lnTo>
                          <a:pt x="972" y="1245"/>
                        </a:lnTo>
                        <a:lnTo>
                          <a:pt x="1013" y="1222"/>
                        </a:lnTo>
                        <a:lnTo>
                          <a:pt x="1045" y="1222"/>
                        </a:lnTo>
                        <a:lnTo>
                          <a:pt x="1089" y="1270"/>
                        </a:lnTo>
                        <a:lnTo>
                          <a:pt x="1113" y="1306"/>
                        </a:lnTo>
                        <a:lnTo>
                          <a:pt x="1109" y="1328"/>
                        </a:lnTo>
                        <a:lnTo>
                          <a:pt x="1035" y="1431"/>
                        </a:lnTo>
                        <a:lnTo>
                          <a:pt x="986" y="1470"/>
                        </a:lnTo>
                        <a:lnTo>
                          <a:pt x="883" y="1520"/>
                        </a:lnTo>
                        <a:lnTo>
                          <a:pt x="852" y="1537"/>
                        </a:lnTo>
                        <a:lnTo>
                          <a:pt x="834" y="1520"/>
                        </a:lnTo>
                        <a:lnTo>
                          <a:pt x="828" y="1501"/>
                        </a:lnTo>
                        <a:lnTo>
                          <a:pt x="826" y="1470"/>
                        </a:lnTo>
                        <a:lnTo>
                          <a:pt x="817" y="1440"/>
                        </a:lnTo>
                        <a:lnTo>
                          <a:pt x="803" y="1415"/>
                        </a:lnTo>
                        <a:lnTo>
                          <a:pt x="791" y="1392"/>
                        </a:lnTo>
                        <a:lnTo>
                          <a:pt x="772" y="1362"/>
                        </a:lnTo>
                        <a:lnTo>
                          <a:pt x="762" y="1342"/>
                        </a:lnTo>
                        <a:lnTo>
                          <a:pt x="754" y="1317"/>
                        </a:lnTo>
                        <a:lnTo>
                          <a:pt x="739" y="1295"/>
                        </a:lnTo>
                        <a:lnTo>
                          <a:pt x="717" y="1239"/>
                        </a:lnTo>
                        <a:lnTo>
                          <a:pt x="705" y="1217"/>
                        </a:lnTo>
                        <a:lnTo>
                          <a:pt x="688" y="1186"/>
                        </a:lnTo>
                        <a:lnTo>
                          <a:pt x="661" y="1145"/>
                        </a:lnTo>
                        <a:lnTo>
                          <a:pt x="647" y="1119"/>
                        </a:lnTo>
                        <a:lnTo>
                          <a:pt x="635" y="1103"/>
                        </a:lnTo>
                        <a:lnTo>
                          <a:pt x="620" y="1067"/>
                        </a:lnTo>
                        <a:lnTo>
                          <a:pt x="663" y="1033"/>
                        </a:lnTo>
                        <a:lnTo>
                          <a:pt x="682" y="961"/>
                        </a:lnTo>
                        <a:lnTo>
                          <a:pt x="641" y="941"/>
                        </a:lnTo>
                        <a:lnTo>
                          <a:pt x="585" y="952"/>
                        </a:lnTo>
                        <a:lnTo>
                          <a:pt x="573" y="944"/>
                        </a:lnTo>
                        <a:lnTo>
                          <a:pt x="567" y="944"/>
                        </a:lnTo>
                        <a:lnTo>
                          <a:pt x="559" y="944"/>
                        </a:lnTo>
                        <a:lnTo>
                          <a:pt x="553" y="944"/>
                        </a:lnTo>
                        <a:lnTo>
                          <a:pt x="550" y="930"/>
                        </a:lnTo>
                        <a:lnTo>
                          <a:pt x="546" y="919"/>
                        </a:lnTo>
                        <a:lnTo>
                          <a:pt x="546" y="897"/>
                        </a:lnTo>
                        <a:lnTo>
                          <a:pt x="536" y="886"/>
                        </a:lnTo>
                        <a:lnTo>
                          <a:pt x="534" y="872"/>
                        </a:lnTo>
                        <a:lnTo>
                          <a:pt x="528" y="869"/>
                        </a:lnTo>
                        <a:lnTo>
                          <a:pt x="522" y="858"/>
                        </a:lnTo>
                        <a:lnTo>
                          <a:pt x="520" y="847"/>
                        </a:lnTo>
                        <a:lnTo>
                          <a:pt x="516" y="835"/>
                        </a:lnTo>
                        <a:lnTo>
                          <a:pt x="511" y="830"/>
                        </a:lnTo>
                        <a:lnTo>
                          <a:pt x="499" y="830"/>
                        </a:lnTo>
                        <a:lnTo>
                          <a:pt x="491" y="830"/>
                        </a:lnTo>
                        <a:lnTo>
                          <a:pt x="487" y="830"/>
                        </a:lnTo>
                        <a:lnTo>
                          <a:pt x="485" y="844"/>
                        </a:lnTo>
                        <a:lnTo>
                          <a:pt x="485" y="858"/>
                        </a:lnTo>
                        <a:lnTo>
                          <a:pt x="485" y="874"/>
                        </a:lnTo>
                        <a:lnTo>
                          <a:pt x="485" y="891"/>
                        </a:lnTo>
                        <a:lnTo>
                          <a:pt x="485" y="902"/>
                        </a:lnTo>
                        <a:lnTo>
                          <a:pt x="474" y="908"/>
                        </a:lnTo>
                        <a:lnTo>
                          <a:pt x="466" y="919"/>
                        </a:lnTo>
                        <a:lnTo>
                          <a:pt x="454" y="902"/>
                        </a:lnTo>
                        <a:lnTo>
                          <a:pt x="446" y="880"/>
                        </a:lnTo>
                        <a:lnTo>
                          <a:pt x="448" y="855"/>
                        </a:lnTo>
                        <a:lnTo>
                          <a:pt x="435" y="821"/>
                        </a:lnTo>
                        <a:lnTo>
                          <a:pt x="429" y="799"/>
                        </a:lnTo>
                        <a:lnTo>
                          <a:pt x="415" y="785"/>
                        </a:lnTo>
                        <a:lnTo>
                          <a:pt x="398" y="771"/>
                        </a:lnTo>
                        <a:lnTo>
                          <a:pt x="390" y="752"/>
                        </a:lnTo>
                        <a:lnTo>
                          <a:pt x="384" y="738"/>
                        </a:lnTo>
                        <a:lnTo>
                          <a:pt x="370" y="735"/>
                        </a:lnTo>
                        <a:lnTo>
                          <a:pt x="366" y="727"/>
                        </a:lnTo>
                        <a:lnTo>
                          <a:pt x="355" y="727"/>
                        </a:lnTo>
                        <a:lnTo>
                          <a:pt x="347" y="741"/>
                        </a:lnTo>
                        <a:lnTo>
                          <a:pt x="339" y="752"/>
                        </a:lnTo>
                        <a:lnTo>
                          <a:pt x="357" y="766"/>
                        </a:lnTo>
                        <a:lnTo>
                          <a:pt x="368" y="785"/>
                        </a:lnTo>
                        <a:lnTo>
                          <a:pt x="386" y="810"/>
                        </a:lnTo>
                        <a:lnTo>
                          <a:pt x="394" y="821"/>
                        </a:lnTo>
                        <a:lnTo>
                          <a:pt x="409" y="830"/>
                        </a:lnTo>
                        <a:lnTo>
                          <a:pt x="419" y="847"/>
                        </a:lnTo>
                        <a:lnTo>
                          <a:pt x="407" y="866"/>
                        </a:lnTo>
                        <a:lnTo>
                          <a:pt x="405" y="858"/>
                        </a:lnTo>
                        <a:lnTo>
                          <a:pt x="405" y="847"/>
                        </a:lnTo>
                        <a:lnTo>
                          <a:pt x="398" y="872"/>
                        </a:lnTo>
                        <a:lnTo>
                          <a:pt x="396" y="894"/>
                        </a:lnTo>
                        <a:lnTo>
                          <a:pt x="384" y="899"/>
                        </a:lnTo>
                        <a:lnTo>
                          <a:pt x="388" y="872"/>
                        </a:lnTo>
                        <a:lnTo>
                          <a:pt x="386" y="858"/>
                        </a:lnTo>
                        <a:lnTo>
                          <a:pt x="372" y="849"/>
                        </a:lnTo>
                        <a:lnTo>
                          <a:pt x="366" y="844"/>
                        </a:lnTo>
                        <a:lnTo>
                          <a:pt x="359" y="833"/>
                        </a:lnTo>
                        <a:lnTo>
                          <a:pt x="347" y="827"/>
                        </a:lnTo>
                        <a:lnTo>
                          <a:pt x="339" y="819"/>
                        </a:lnTo>
                        <a:lnTo>
                          <a:pt x="331" y="802"/>
                        </a:lnTo>
                        <a:lnTo>
                          <a:pt x="320" y="794"/>
                        </a:lnTo>
                        <a:lnTo>
                          <a:pt x="314" y="777"/>
                        </a:lnTo>
                        <a:lnTo>
                          <a:pt x="312" y="763"/>
                        </a:lnTo>
                        <a:lnTo>
                          <a:pt x="304" y="757"/>
                        </a:lnTo>
                        <a:lnTo>
                          <a:pt x="296" y="749"/>
                        </a:lnTo>
                        <a:lnTo>
                          <a:pt x="279" y="749"/>
                        </a:lnTo>
                        <a:lnTo>
                          <a:pt x="265" y="752"/>
                        </a:lnTo>
                        <a:lnTo>
                          <a:pt x="249" y="749"/>
                        </a:lnTo>
                        <a:lnTo>
                          <a:pt x="220" y="752"/>
                        </a:lnTo>
                        <a:lnTo>
                          <a:pt x="199" y="755"/>
                        </a:lnTo>
                        <a:lnTo>
                          <a:pt x="193" y="760"/>
                        </a:lnTo>
                        <a:lnTo>
                          <a:pt x="191" y="777"/>
                        </a:lnTo>
                        <a:lnTo>
                          <a:pt x="191" y="796"/>
                        </a:lnTo>
                        <a:lnTo>
                          <a:pt x="179" y="816"/>
                        </a:lnTo>
                        <a:lnTo>
                          <a:pt x="170" y="824"/>
                        </a:lnTo>
                        <a:lnTo>
                          <a:pt x="166" y="830"/>
                        </a:lnTo>
                        <a:lnTo>
                          <a:pt x="160" y="844"/>
                        </a:lnTo>
                        <a:lnTo>
                          <a:pt x="156" y="855"/>
                        </a:lnTo>
                        <a:lnTo>
                          <a:pt x="162" y="863"/>
                        </a:lnTo>
                        <a:lnTo>
                          <a:pt x="162" y="880"/>
                        </a:lnTo>
                        <a:lnTo>
                          <a:pt x="160" y="888"/>
                        </a:lnTo>
                        <a:lnTo>
                          <a:pt x="156" y="899"/>
                        </a:lnTo>
                        <a:lnTo>
                          <a:pt x="146" y="919"/>
                        </a:lnTo>
                        <a:lnTo>
                          <a:pt x="140" y="911"/>
                        </a:lnTo>
                        <a:lnTo>
                          <a:pt x="134" y="916"/>
                        </a:lnTo>
                        <a:lnTo>
                          <a:pt x="125" y="925"/>
                        </a:lnTo>
                        <a:lnTo>
                          <a:pt x="113" y="927"/>
                        </a:lnTo>
                        <a:lnTo>
                          <a:pt x="101" y="941"/>
                        </a:lnTo>
                        <a:lnTo>
                          <a:pt x="88" y="944"/>
                        </a:lnTo>
                        <a:lnTo>
                          <a:pt x="76" y="944"/>
                        </a:lnTo>
                        <a:lnTo>
                          <a:pt x="64" y="944"/>
                        </a:lnTo>
                        <a:lnTo>
                          <a:pt x="37" y="952"/>
                        </a:lnTo>
                        <a:lnTo>
                          <a:pt x="25" y="952"/>
                        </a:lnTo>
                        <a:lnTo>
                          <a:pt x="18" y="933"/>
                        </a:lnTo>
                        <a:lnTo>
                          <a:pt x="12" y="908"/>
                        </a:lnTo>
                        <a:lnTo>
                          <a:pt x="8" y="886"/>
                        </a:lnTo>
                        <a:lnTo>
                          <a:pt x="6" y="863"/>
                        </a:lnTo>
                        <a:lnTo>
                          <a:pt x="6" y="835"/>
                        </a:lnTo>
                        <a:lnTo>
                          <a:pt x="0" y="802"/>
                        </a:lnTo>
                      </a:path>
                    </a:pathLst>
                  </a:custGeom>
                  <a:solidFill>
                    <a:srgbClr val="D9DAF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19" name="Group 33"/>
              <p:cNvGrpSpPr>
                <a:grpSpLocks/>
              </p:cNvGrpSpPr>
              <p:nvPr/>
            </p:nvGrpSpPr>
            <p:grpSpPr bwMode="auto">
              <a:xfrm>
                <a:off x="151" y="705"/>
                <a:ext cx="1969" cy="3306"/>
                <a:chOff x="151" y="705"/>
                <a:chExt cx="1969" cy="3306"/>
              </a:xfrm>
            </p:grpSpPr>
            <p:sp>
              <p:nvSpPr>
                <p:cNvPr id="20" name="Freeform 34"/>
                <p:cNvSpPr>
                  <a:spLocks/>
                </p:cNvSpPr>
                <p:nvPr/>
              </p:nvSpPr>
              <p:spPr bwMode="auto">
                <a:xfrm>
                  <a:off x="151" y="851"/>
                  <a:ext cx="1333" cy="1548"/>
                </a:xfrm>
                <a:custGeom>
                  <a:avLst/>
                  <a:gdLst>
                    <a:gd name="T0" fmla="*/ 107 w 1333"/>
                    <a:gd name="T1" fmla="*/ 289 h 1548"/>
                    <a:gd name="T2" fmla="*/ 86 w 1333"/>
                    <a:gd name="T3" fmla="*/ 203 h 1548"/>
                    <a:gd name="T4" fmla="*/ 191 w 1333"/>
                    <a:gd name="T5" fmla="*/ 131 h 1548"/>
                    <a:gd name="T6" fmla="*/ 238 w 1333"/>
                    <a:gd name="T7" fmla="*/ 75 h 1548"/>
                    <a:gd name="T8" fmla="*/ 320 w 1333"/>
                    <a:gd name="T9" fmla="*/ 64 h 1548"/>
                    <a:gd name="T10" fmla="*/ 575 w 1333"/>
                    <a:gd name="T11" fmla="*/ 67 h 1548"/>
                    <a:gd name="T12" fmla="*/ 704 w 1333"/>
                    <a:gd name="T13" fmla="*/ 95 h 1548"/>
                    <a:gd name="T14" fmla="*/ 655 w 1333"/>
                    <a:gd name="T15" fmla="*/ 92 h 1548"/>
                    <a:gd name="T16" fmla="*/ 622 w 1333"/>
                    <a:gd name="T17" fmla="*/ 3 h 1548"/>
                    <a:gd name="T18" fmla="*/ 685 w 1333"/>
                    <a:gd name="T19" fmla="*/ 0 h 1548"/>
                    <a:gd name="T20" fmla="*/ 735 w 1333"/>
                    <a:gd name="T21" fmla="*/ 39 h 1548"/>
                    <a:gd name="T22" fmla="*/ 811 w 1333"/>
                    <a:gd name="T23" fmla="*/ 103 h 1548"/>
                    <a:gd name="T24" fmla="*/ 796 w 1333"/>
                    <a:gd name="T25" fmla="*/ 33 h 1548"/>
                    <a:gd name="T26" fmla="*/ 934 w 1333"/>
                    <a:gd name="T27" fmla="*/ 100 h 1548"/>
                    <a:gd name="T28" fmla="*/ 936 w 1333"/>
                    <a:gd name="T29" fmla="*/ 128 h 1548"/>
                    <a:gd name="T30" fmla="*/ 895 w 1333"/>
                    <a:gd name="T31" fmla="*/ 198 h 1548"/>
                    <a:gd name="T32" fmla="*/ 860 w 1333"/>
                    <a:gd name="T33" fmla="*/ 312 h 1548"/>
                    <a:gd name="T34" fmla="*/ 987 w 1333"/>
                    <a:gd name="T35" fmla="*/ 376 h 1548"/>
                    <a:gd name="T36" fmla="*/ 991 w 1333"/>
                    <a:gd name="T37" fmla="*/ 476 h 1548"/>
                    <a:gd name="T38" fmla="*/ 1010 w 1333"/>
                    <a:gd name="T39" fmla="*/ 398 h 1548"/>
                    <a:gd name="T40" fmla="*/ 1010 w 1333"/>
                    <a:gd name="T41" fmla="*/ 253 h 1548"/>
                    <a:gd name="T42" fmla="*/ 1102 w 1333"/>
                    <a:gd name="T43" fmla="*/ 292 h 1548"/>
                    <a:gd name="T44" fmla="*/ 1160 w 1333"/>
                    <a:gd name="T45" fmla="*/ 250 h 1548"/>
                    <a:gd name="T46" fmla="*/ 1262 w 1333"/>
                    <a:gd name="T47" fmla="*/ 356 h 1548"/>
                    <a:gd name="T48" fmla="*/ 1332 w 1333"/>
                    <a:gd name="T49" fmla="*/ 448 h 1548"/>
                    <a:gd name="T50" fmla="*/ 1277 w 1333"/>
                    <a:gd name="T51" fmla="*/ 484 h 1548"/>
                    <a:gd name="T52" fmla="*/ 1180 w 1333"/>
                    <a:gd name="T53" fmla="*/ 515 h 1548"/>
                    <a:gd name="T54" fmla="*/ 1248 w 1333"/>
                    <a:gd name="T55" fmla="*/ 534 h 1548"/>
                    <a:gd name="T56" fmla="*/ 1277 w 1333"/>
                    <a:gd name="T57" fmla="*/ 618 h 1548"/>
                    <a:gd name="T58" fmla="*/ 1250 w 1333"/>
                    <a:gd name="T59" fmla="*/ 623 h 1548"/>
                    <a:gd name="T60" fmla="*/ 1211 w 1333"/>
                    <a:gd name="T61" fmla="*/ 657 h 1548"/>
                    <a:gd name="T62" fmla="*/ 1149 w 1333"/>
                    <a:gd name="T63" fmla="*/ 729 h 1548"/>
                    <a:gd name="T64" fmla="*/ 1143 w 1333"/>
                    <a:gd name="T65" fmla="*/ 837 h 1548"/>
                    <a:gd name="T66" fmla="*/ 1078 w 1333"/>
                    <a:gd name="T67" fmla="*/ 1002 h 1548"/>
                    <a:gd name="T68" fmla="*/ 1096 w 1333"/>
                    <a:gd name="T69" fmla="*/ 1141 h 1548"/>
                    <a:gd name="T70" fmla="*/ 1059 w 1333"/>
                    <a:gd name="T71" fmla="*/ 1046 h 1548"/>
                    <a:gd name="T72" fmla="*/ 995 w 1333"/>
                    <a:gd name="T73" fmla="*/ 1004 h 1548"/>
                    <a:gd name="T74" fmla="*/ 940 w 1333"/>
                    <a:gd name="T75" fmla="*/ 1032 h 1548"/>
                    <a:gd name="T76" fmla="*/ 850 w 1333"/>
                    <a:gd name="T77" fmla="*/ 1046 h 1548"/>
                    <a:gd name="T78" fmla="*/ 802 w 1333"/>
                    <a:gd name="T79" fmla="*/ 1149 h 1548"/>
                    <a:gd name="T80" fmla="*/ 907 w 1333"/>
                    <a:gd name="T81" fmla="*/ 1288 h 1548"/>
                    <a:gd name="T82" fmla="*/ 924 w 1333"/>
                    <a:gd name="T83" fmla="*/ 1210 h 1548"/>
                    <a:gd name="T84" fmla="*/ 983 w 1333"/>
                    <a:gd name="T85" fmla="*/ 1266 h 1548"/>
                    <a:gd name="T86" fmla="*/ 1016 w 1333"/>
                    <a:gd name="T87" fmla="*/ 1344 h 1548"/>
                    <a:gd name="T88" fmla="*/ 1043 w 1333"/>
                    <a:gd name="T89" fmla="*/ 1413 h 1548"/>
                    <a:gd name="T90" fmla="*/ 1104 w 1333"/>
                    <a:gd name="T91" fmla="*/ 1519 h 1548"/>
                    <a:gd name="T92" fmla="*/ 1197 w 1333"/>
                    <a:gd name="T93" fmla="*/ 1516 h 1548"/>
                    <a:gd name="T94" fmla="*/ 1141 w 1333"/>
                    <a:gd name="T95" fmla="*/ 1530 h 1548"/>
                    <a:gd name="T96" fmla="*/ 1032 w 1333"/>
                    <a:gd name="T97" fmla="*/ 1514 h 1548"/>
                    <a:gd name="T98" fmla="*/ 956 w 1333"/>
                    <a:gd name="T99" fmla="*/ 1419 h 1548"/>
                    <a:gd name="T100" fmla="*/ 901 w 1333"/>
                    <a:gd name="T101" fmla="*/ 1383 h 1548"/>
                    <a:gd name="T102" fmla="*/ 813 w 1333"/>
                    <a:gd name="T103" fmla="*/ 1338 h 1548"/>
                    <a:gd name="T104" fmla="*/ 657 w 1333"/>
                    <a:gd name="T105" fmla="*/ 1188 h 1548"/>
                    <a:gd name="T106" fmla="*/ 530 w 1333"/>
                    <a:gd name="T107" fmla="*/ 968 h 1548"/>
                    <a:gd name="T108" fmla="*/ 573 w 1333"/>
                    <a:gd name="T109" fmla="*/ 1166 h 1548"/>
                    <a:gd name="T110" fmla="*/ 491 w 1333"/>
                    <a:gd name="T111" fmla="*/ 1029 h 1548"/>
                    <a:gd name="T112" fmla="*/ 415 w 1333"/>
                    <a:gd name="T113" fmla="*/ 762 h 1548"/>
                    <a:gd name="T114" fmla="*/ 423 w 1333"/>
                    <a:gd name="T115" fmla="*/ 568 h 1548"/>
                    <a:gd name="T116" fmla="*/ 396 w 1333"/>
                    <a:gd name="T117" fmla="*/ 417 h 1548"/>
                    <a:gd name="T118" fmla="*/ 374 w 1333"/>
                    <a:gd name="T119" fmla="*/ 328 h 1548"/>
                    <a:gd name="T120" fmla="*/ 322 w 1333"/>
                    <a:gd name="T121" fmla="*/ 275 h 1548"/>
                    <a:gd name="T122" fmla="*/ 213 w 1333"/>
                    <a:gd name="T123" fmla="*/ 289 h 1548"/>
                    <a:gd name="T124" fmla="*/ 131 w 1333"/>
                    <a:gd name="T125" fmla="*/ 345 h 1548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1333" h="1548">
                      <a:moveTo>
                        <a:pt x="0" y="398"/>
                      </a:moveTo>
                      <a:lnTo>
                        <a:pt x="64" y="345"/>
                      </a:lnTo>
                      <a:lnTo>
                        <a:pt x="101" y="323"/>
                      </a:lnTo>
                      <a:lnTo>
                        <a:pt x="107" y="289"/>
                      </a:lnTo>
                      <a:lnTo>
                        <a:pt x="78" y="270"/>
                      </a:lnTo>
                      <a:lnTo>
                        <a:pt x="76" y="231"/>
                      </a:lnTo>
                      <a:lnTo>
                        <a:pt x="88" y="220"/>
                      </a:lnTo>
                      <a:lnTo>
                        <a:pt x="86" y="203"/>
                      </a:lnTo>
                      <a:lnTo>
                        <a:pt x="135" y="198"/>
                      </a:lnTo>
                      <a:lnTo>
                        <a:pt x="148" y="167"/>
                      </a:lnTo>
                      <a:lnTo>
                        <a:pt x="150" y="139"/>
                      </a:lnTo>
                      <a:lnTo>
                        <a:pt x="191" y="131"/>
                      </a:lnTo>
                      <a:lnTo>
                        <a:pt x="195" y="103"/>
                      </a:lnTo>
                      <a:lnTo>
                        <a:pt x="156" y="95"/>
                      </a:lnTo>
                      <a:lnTo>
                        <a:pt x="174" y="75"/>
                      </a:lnTo>
                      <a:lnTo>
                        <a:pt x="238" y="75"/>
                      </a:lnTo>
                      <a:lnTo>
                        <a:pt x="257" y="53"/>
                      </a:lnTo>
                      <a:lnTo>
                        <a:pt x="283" y="50"/>
                      </a:lnTo>
                      <a:lnTo>
                        <a:pt x="300" y="33"/>
                      </a:lnTo>
                      <a:lnTo>
                        <a:pt x="320" y="64"/>
                      </a:lnTo>
                      <a:lnTo>
                        <a:pt x="400" y="58"/>
                      </a:lnTo>
                      <a:lnTo>
                        <a:pt x="437" y="92"/>
                      </a:lnTo>
                      <a:lnTo>
                        <a:pt x="556" y="83"/>
                      </a:lnTo>
                      <a:lnTo>
                        <a:pt x="575" y="67"/>
                      </a:lnTo>
                      <a:lnTo>
                        <a:pt x="620" y="95"/>
                      </a:lnTo>
                      <a:lnTo>
                        <a:pt x="667" y="120"/>
                      </a:lnTo>
                      <a:lnTo>
                        <a:pt x="690" y="109"/>
                      </a:lnTo>
                      <a:lnTo>
                        <a:pt x="704" y="95"/>
                      </a:lnTo>
                      <a:lnTo>
                        <a:pt x="743" y="103"/>
                      </a:lnTo>
                      <a:lnTo>
                        <a:pt x="716" y="83"/>
                      </a:lnTo>
                      <a:lnTo>
                        <a:pt x="692" y="86"/>
                      </a:lnTo>
                      <a:lnTo>
                        <a:pt x="655" y="92"/>
                      </a:lnTo>
                      <a:lnTo>
                        <a:pt x="636" y="64"/>
                      </a:lnTo>
                      <a:lnTo>
                        <a:pt x="616" y="50"/>
                      </a:lnTo>
                      <a:lnTo>
                        <a:pt x="616" y="28"/>
                      </a:lnTo>
                      <a:lnTo>
                        <a:pt x="622" y="3"/>
                      </a:lnTo>
                      <a:lnTo>
                        <a:pt x="638" y="0"/>
                      </a:lnTo>
                      <a:lnTo>
                        <a:pt x="661" y="22"/>
                      </a:lnTo>
                      <a:lnTo>
                        <a:pt x="667" y="11"/>
                      </a:lnTo>
                      <a:lnTo>
                        <a:pt x="685" y="0"/>
                      </a:lnTo>
                      <a:lnTo>
                        <a:pt x="708" y="17"/>
                      </a:lnTo>
                      <a:lnTo>
                        <a:pt x="720" y="3"/>
                      </a:lnTo>
                      <a:lnTo>
                        <a:pt x="733" y="25"/>
                      </a:lnTo>
                      <a:lnTo>
                        <a:pt x="735" y="39"/>
                      </a:lnTo>
                      <a:lnTo>
                        <a:pt x="768" y="58"/>
                      </a:lnTo>
                      <a:lnTo>
                        <a:pt x="755" y="75"/>
                      </a:lnTo>
                      <a:lnTo>
                        <a:pt x="755" y="97"/>
                      </a:lnTo>
                      <a:lnTo>
                        <a:pt x="811" y="103"/>
                      </a:lnTo>
                      <a:lnTo>
                        <a:pt x="825" y="75"/>
                      </a:lnTo>
                      <a:lnTo>
                        <a:pt x="815" y="61"/>
                      </a:lnTo>
                      <a:lnTo>
                        <a:pt x="790" y="64"/>
                      </a:lnTo>
                      <a:lnTo>
                        <a:pt x="796" y="33"/>
                      </a:lnTo>
                      <a:lnTo>
                        <a:pt x="846" y="50"/>
                      </a:lnTo>
                      <a:lnTo>
                        <a:pt x="856" y="72"/>
                      </a:lnTo>
                      <a:lnTo>
                        <a:pt x="897" y="72"/>
                      </a:lnTo>
                      <a:lnTo>
                        <a:pt x="934" y="100"/>
                      </a:lnTo>
                      <a:lnTo>
                        <a:pt x="954" y="95"/>
                      </a:lnTo>
                      <a:lnTo>
                        <a:pt x="977" y="120"/>
                      </a:lnTo>
                      <a:lnTo>
                        <a:pt x="954" y="153"/>
                      </a:lnTo>
                      <a:lnTo>
                        <a:pt x="936" y="128"/>
                      </a:lnTo>
                      <a:lnTo>
                        <a:pt x="924" y="136"/>
                      </a:lnTo>
                      <a:lnTo>
                        <a:pt x="907" y="156"/>
                      </a:lnTo>
                      <a:lnTo>
                        <a:pt x="880" y="173"/>
                      </a:lnTo>
                      <a:lnTo>
                        <a:pt x="895" y="198"/>
                      </a:lnTo>
                      <a:lnTo>
                        <a:pt x="870" y="200"/>
                      </a:lnTo>
                      <a:lnTo>
                        <a:pt x="850" y="234"/>
                      </a:lnTo>
                      <a:lnTo>
                        <a:pt x="829" y="275"/>
                      </a:lnTo>
                      <a:lnTo>
                        <a:pt x="860" y="312"/>
                      </a:lnTo>
                      <a:lnTo>
                        <a:pt x="885" y="353"/>
                      </a:lnTo>
                      <a:lnTo>
                        <a:pt x="928" y="359"/>
                      </a:lnTo>
                      <a:lnTo>
                        <a:pt x="969" y="353"/>
                      </a:lnTo>
                      <a:lnTo>
                        <a:pt x="987" y="376"/>
                      </a:lnTo>
                      <a:lnTo>
                        <a:pt x="979" y="387"/>
                      </a:lnTo>
                      <a:lnTo>
                        <a:pt x="967" y="409"/>
                      </a:lnTo>
                      <a:lnTo>
                        <a:pt x="985" y="448"/>
                      </a:lnTo>
                      <a:lnTo>
                        <a:pt x="991" y="476"/>
                      </a:lnTo>
                      <a:lnTo>
                        <a:pt x="1014" y="490"/>
                      </a:lnTo>
                      <a:lnTo>
                        <a:pt x="1045" y="465"/>
                      </a:lnTo>
                      <a:lnTo>
                        <a:pt x="1036" y="428"/>
                      </a:lnTo>
                      <a:lnTo>
                        <a:pt x="1010" y="398"/>
                      </a:lnTo>
                      <a:lnTo>
                        <a:pt x="1041" y="362"/>
                      </a:lnTo>
                      <a:lnTo>
                        <a:pt x="1014" y="300"/>
                      </a:lnTo>
                      <a:lnTo>
                        <a:pt x="989" y="275"/>
                      </a:lnTo>
                      <a:lnTo>
                        <a:pt x="1010" y="253"/>
                      </a:lnTo>
                      <a:lnTo>
                        <a:pt x="1006" y="220"/>
                      </a:lnTo>
                      <a:lnTo>
                        <a:pt x="1020" y="200"/>
                      </a:lnTo>
                      <a:lnTo>
                        <a:pt x="1045" y="220"/>
                      </a:lnTo>
                      <a:lnTo>
                        <a:pt x="1102" y="292"/>
                      </a:lnTo>
                      <a:lnTo>
                        <a:pt x="1137" y="303"/>
                      </a:lnTo>
                      <a:lnTo>
                        <a:pt x="1147" y="284"/>
                      </a:lnTo>
                      <a:lnTo>
                        <a:pt x="1139" y="245"/>
                      </a:lnTo>
                      <a:lnTo>
                        <a:pt x="1160" y="250"/>
                      </a:lnTo>
                      <a:lnTo>
                        <a:pt x="1194" y="295"/>
                      </a:lnTo>
                      <a:lnTo>
                        <a:pt x="1201" y="320"/>
                      </a:lnTo>
                      <a:lnTo>
                        <a:pt x="1221" y="337"/>
                      </a:lnTo>
                      <a:lnTo>
                        <a:pt x="1262" y="356"/>
                      </a:lnTo>
                      <a:lnTo>
                        <a:pt x="1283" y="392"/>
                      </a:lnTo>
                      <a:lnTo>
                        <a:pt x="1314" y="417"/>
                      </a:lnTo>
                      <a:lnTo>
                        <a:pt x="1330" y="426"/>
                      </a:lnTo>
                      <a:lnTo>
                        <a:pt x="1332" y="448"/>
                      </a:lnTo>
                      <a:lnTo>
                        <a:pt x="1307" y="462"/>
                      </a:lnTo>
                      <a:lnTo>
                        <a:pt x="1293" y="445"/>
                      </a:lnTo>
                      <a:lnTo>
                        <a:pt x="1281" y="448"/>
                      </a:lnTo>
                      <a:lnTo>
                        <a:pt x="1277" y="484"/>
                      </a:lnTo>
                      <a:lnTo>
                        <a:pt x="1256" y="492"/>
                      </a:lnTo>
                      <a:lnTo>
                        <a:pt x="1233" y="473"/>
                      </a:lnTo>
                      <a:lnTo>
                        <a:pt x="1186" y="473"/>
                      </a:lnTo>
                      <a:lnTo>
                        <a:pt x="1180" y="515"/>
                      </a:lnTo>
                      <a:lnTo>
                        <a:pt x="1192" y="540"/>
                      </a:lnTo>
                      <a:lnTo>
                        <a:pt x="1211" y="526"/>
                      </a:lnTo>
                      <a:lnTo>
                        <a:pt x="1229" y="520"/>
                      </a:lnTo>
                      <a:lnTo>
                        <a:pt x="1248" y="534"/>
                      </a:lnTo>
                      <a:lnTo>
                        <a:pt x="1223" y="565"/>
                      </a:lnTo>
                      <a:lnTo>
                        <a:pt x="1248" y="593"/>
                      </a:lnTo>
                      <a:lnTo>
                        <a:pt x="1281" y="601"/>
                      </a:lnTo>
                      <a:lnTo>
                        <a:pt x="1277" y="618"/>
                      </a:lnTo>
                      <a:lnTo>
                        <a:pt x="1264" y="620"/>
                      </a:lnTo>
                      <a:lnTo>
                        <a:pt x="1233" y="715"/>
                      </a:lnTo>
                      <a:lnTo>
                        <a:pt x="1236" y="654"/>
                      </a:lnTo>
                      <a:lnTo>
                        <a:pt x="1250" y="623"/>
                      </a:lnTo>
                      <a:lnTo>
                        <a:pt x="1233" y="609"/>
                      </a:lnTo>
                      <a:lnTo>
                        <a:pt x="1215" y="629"/>
                      </a:lnTo>
                      <a:lnTo>
                        <a:pt x="1225" y="646"/>
                      </a:lnTo>
                      <a:lnTo>
                        <a:pt x="1211" y="657"/>
                      </a:lnTo>
                      <a:lnTo>
                        <a:pt x="1197" y="671"/>
                      </a:lnTo>
                      <a:lnTo>
                        <a:pt x="1199" y="712"/>
                      </a:lnTo>
                      <a:lnTo>
                        <a:pt x="1178" y="726"/>
                      </a:lnTo>
                      <a:lnTo>
                        <a:pt x="1149" y="729"/>
                      </a:lnTo>
                      <a:lnTo>
                        <a:pt x="1160" y="751"/>
                      </a:lnTo>
                      <a:lnTo>
                        <a:pt x="1149" y="776"/>
                      </a:lnTo>
                      <a:lnTo>
                        <a:pt x="1160" y="796"/>
                      </a:lnTo>
                      <a:lnTo>
                        <a:pt x="1143" y="837"/>
                      </a:lnTo>
                      <a:lnTo>
                        <a:pt x="1137" y="876"/>
                      </a:lnTo>
                      <a:lnTo>
                        <a:pt x="1112" y="899"/>
                      </a:lnTo>
                      <a:lnTo>
                        <a:pt x="1082" y="960"/>
                      </a:lnTo>
                      <a:lnTo>
                        <a:pt x="1078" y="1002"/>
                      </a:lnTo>
                      <a:lnTo>
                        <a:pt x="1088" y="1035"/>
                      </a:lnTo>
                      <a:lnTo>
                        <a:pt x="1102" y="1077"/>
                      </a:lnTo>
                      <a:lnTo>
                        <a:pt x="1110" y="1121"/>
                      </a:lnTo>
                      <a:lnTo>
                        <a:pt x="1096" y="1141"/>
                      </a:lnTo>
                      <a:lnTo>
                        <a:pt x="1078" y="1127"/>
                      </a:lnTo>
                      <a:lnTo>
                        <a:pt x="1082" y="1105"/>
                      </a:lnTo>
                      <a:lnTo>
                        <a:pt x="1071" y="1055"/>
                      </a:lnTo>
                      <a:lnTo>
                        <a:pt x="1059" y="1046"/>
                      </a:lnTo>
                      <a:lnTo>
                        <a:pt x="1051" y="1016"/>
                      </a:lnTo>
                      <a:lnTo>
                        <a:pt x="1034" y="1016"/>
                      </a:lnTo>
                      <a:lnTo>
                        <a:pt x="1016" y="999"/>
                      </a:lnTo>
                      <a:lnTo>
                        <a:pt x="995" y="1004"/>
                      </a:lnTo>
                      <a:lnTo>
                        <a:pt x="977" y="993"/>
                      </a:lnTo>
                      <a:lnTo>
                        <a:pt x="954" y="1007"/>
                      </a:lnTo>
                      <a:lnTo>
                        <a:pt x="913" y="996"/>
                      </a:lnTo>
                      <a:lnTo>
                        <a:pt x="940" y="1032"/>
                      </a:lnTo>
                      <a:lnTo>
                        <a:pt x="907" y="1029"/>
                      </a:lnTo>
                      <a:lnTo>
                        <a:pt x="885" y="1002"/>
                      </a:lnTo>
                      <a:lnTo>
                        <a:pt x="844" y="1002"/>
                      </a:lnTo>
                      <a:lnTo>
                        <a:pt x="850" y="1046"/>
                      </a:lnTo>
                      <a:lnTo>
                        <a:pt x="819" y="1032"/>
                      </a:lnTo>
                      <a:lnTo>
                        <a:pt x="802" y="1077"/>
                      </a:lnTo>
                      <a:lnTo>
                        <a:pt x="815" y="1096"/>
                      </a:lnTo>
                      <a:lnTo>
                        <a:pt x="802" y="1149"/>
                      </a:lnTo>
                      <a:lnTo>
                        <a:pt x="817" y="1210"/>
                      </a:lnTo>
                      <a:lnTo>
                        <a:pt x="833" y="1252"/>
                      </a:lnTo>
                      <a:lnTo>
                        <a:pt x="852" y="1291"/>
                      </a:lnTo>
                      <a:lnTo>
                        <a:pt x="907" y="1288"/>
                      </a:lnTo>
                      <a:lnTo>
                        <a:pt x="930" y="1280"/>
                      </a:lnTo>
                      <a:lnTo>
                        <a:pt x="934" y="1252"/>
                      </a:lnTo>
                      <a:lnTo>
                        <a:pt x="922" y="1230"/>
                      </a:lnTo>
                      <a:lnTo>
                        <a:pt x="924" y="1210"/>
                      </a:lnTo>
                      <a:lnTo>
                        <a:pt x="958" y="1216"/>
                      </a:lnTo>
                      <a:lnTo>
                        <a:pt x="993" y="1205"/>
                      </a:lnTo>
                      <a:lnTo>
                        <a:pt x="993" y="1230"/>
                      </a:lnTo>
                      <a:lnTo>
                        <a:pt x="983" y="1266"/>
                      </a:lnTo>
                      <a:lnTo>
                        <a:pt x="967" y="1294"/>
                      </a:lnTo>
                      <a:lnTo>
                        <a:pt x="963" y="1333"/>
                      </a:lnTo>
                      <a:lnTo>
                        <a:pt x="985" y="1349"/>
                      </a:lnTo>
                      <a:lnTo>
                        <a:pt x="1016" y="1344"/>
                      </a:lnTo>
                      <a:lnTo>
                        <a:pt x="1034" y="1358"/>
                      </a:lnTo>
                      <a:lnTo>
                        <a:pt x="1051" y="1352"/>
                      </a:lnTo>
                      <a:lnTo>
                        <a:pt x="1057" y="1377"/>
                      </a:lnTo>
                      <a:lnTo>
                        <a:pt x="1043" y="1413"/>
                      </a:lnTo>
                      <a:lnTo>
                        <a:pt x="1055" y="1436"/>
                      </a:lnTo>
                      <a:lnTo>
                        <a:pt x="1057" y="1480"/>
                      </a:lnTo>
                      <a:lnTo>
                        <a:pt x="1078" y="1511"/>
                      </a:lnTo>
                      <a:lnTo>
                        <a:pt x="1104" y="1519"/>
                      </a:lnTo>
                      <a:lnTo>
                        <a:pt x="1123" y="1511"/>
                      </a:lnTo>
                      <a:lnTo>
                        <a:pt x="1131" y="1514"/>
                      </a:lnTo>
                      <a:lnTo>
                        <a:pt x="1166" y="1514"/>
                      </a:lnTo>
                      <a:lnTo>
                        <a:pt x="1197" y="1516"/>
                      </a:lnTo>
                      <a:lnTo>
                        <a:pt x="1205" y="1497"/>
                      </a:lnTo>
                      <a:lnTo>
                        <a:pt x="1178" y="1530"/>
                      </a:lnTo>
                      <a:lnTo>
                        <a:pt x="1160" y="1528"/>
                      </a:lnTo>
                      <a:lnTo>
                        <a:pt x="1141" y="1530"/>
                      </a:lnTo>
                      <a:lnTo>
                        <a:pt x="1104" y="1547"/>
                      </a:lnTo>
                      <a:lnTo>
                        <a:pt x="1073" y="1525"/>
                      </a:lnTo>
                      <a:lnTo>
                        <a:pt x="1045" y="1511"/>
                      </a:lnTo>
                      <a:lnTo>
                        <a:pt x="1032" y="1514"/>
                      </a:lnTo>
                      <a:lnTo>
                        <a:pt x="1034" y="1494"/>
                      </a:lnTo>
                      <a:lnTo>
                        <a:pt x="1032" y="1464"/>
                      </a:lnTo>
                      <a:lnTo>
                        <a:pt x="1008" y="1436"/>
                      </a:lnTo>
                      <a:lnTo>
                        <a:pt x="956" y="1419"/>
                      </a:lnTo>
                      <a:lnTo>
                        <a:pt x="948" y="1408"/>
                      </a:lnTo>
                      <a:lnTo>
                        <a:pt x="934" y="1411"/>
                      </a:lnTo>
                      <a:lnTo>
                        <a:pt x="919" y="1397"/>
                      </a:lnTo>
                      <a:lnTo>
                        <a:pt x="901" y="1383"/>
                      </a:lnTo>
                      <a:lnTo>
                        <a:pt x="876" y="1344"/>
                      </a:lnTo>
                      <a:lnTo>
                        <a:pt x="848" y="1333"/>
                      </a:lnTo>
                      <a:lnTo>
                        <a:pt x="831" y="1358"/>
                      </a:lnTo>
                      <a:lnTo>
                        <a:pt x="813" y="1338"/>
                      </a:lnTo>
                      <a:lnTo>
                        <a:pt x="790" y="1338"/>
                      </a:lnTo>
                      <a:lnTo>
                        <a:pt x="745" y="1324"/>
                      </a:lnTo>
                      <a:lnTo>
                        <a:pt x="663" y="1258"/>
                      </a:lnTo>
                      <a:lnTo>
                        <a:pt x="657" y="1188"/>
                      </a:lnTo>
                      <a:lnTo>
                        <a:pt x="649" y="1160"/>
                      </a:lnTo>
                      <a:lnTo>
                        <a:pt x="634" y="1141"/>
                      </a:lnTo>
                      <a:lnTo>
                        <a:pt x="616" y="1102"/>
                      </a:lnTo>
                      <a:lnTo>
                        <a:pt x="530" y="968"/>
                      </a:lnTo>
                      <a:lnTo>
                        <a:pt x="530" y="1018"/>
                      </a:lnTo>
                      <a:lnTo>
                        <a:pt x="583" y="1107"/>
                      </a:lnTo>
                      <a:lnTo>
                        <a:pt x="605" y="1183"/>
                      </a:lnTo>
                      <a:lnTo>
                        <a:pt x="573" y="1166"/>
                      </a:lnTo>
                      <a:lnTo>
                        <a:pt x="566" y="1121"/>
                      </a:lnTo>
                      <a:lnTo>
                        <a:pt x="523" y="1093"/>
                      </a:lnTo>
                      <a:lnTo>
                        <a:pt x="548" y="1077"/>
                      </a:lnTo>
                      <a:lnTo>
                        <a:pt x="491" y="1029"/>
                      </a:lnTo>
                      <a:lnTo>
                        <a:pt x="513" y="1002"/>
                      </a:lnTo>
                      <a:lnTo>
                        <a:pt x="493" y="946"/>
                      </a:lnTo>
                      <a:lnTo>
                        <a:pt x="423" y="829"/>
                      </a:lnTo>
                      <a:lnTo>
                        <a:pt x="415" y="762"/>
                      </a:lnTo>
                      <a:lnTo>
                        <a:pt x="419" y="712"/>
                      </a:lnTo>
                      <a:lnTo>
                        <a:pt x="437" y="657"/>
                      </a:lnTo>
                      <a:lnTo>
                        <a:pt x="437" y="601"/>
                      </a:lnTo>
                      <a:lnTo>
                        <a:pt x="423" y="568"/>
                      </a:lnTo>
                      <a:lnTo>
                        <a:pt x="462" y="556"/>
                      </a:lnTo>
                      <a:lnTo>
                        <a:pt x="415" y="490"/>
                      </a:lnTo>
                      <a:lnTo>
                        <a:pt x="417" y="459"/>
                      </a:lnTo>
                      <a:lnTo>
                        <a:pt x="396" y="417"/>
                      </a:lnTo>
                      <a:lnTo>
                        <a:pt x="404" y="392"/>
                      </a:lnTo>
                      <a:lnTo>
                        <a:pt x="390" y="378"/>
                      </a:lnTo>
                      <a:lnTo>
                        <a:pt x="388" y="351"/>
                      </a:lnTo>
                      <a:lnTo>
                        <a:pt x="374" y="328"/>
                      </a:lnTo>
                      <a:lnTo>
                        <a:pt x="390" y="309"/>
                      </a:lnTo>
                      <a:lnTo>
                        <a:pt x="367" y="295"/>
                      </a:lnTo>
                      <a:lnTo>
                        <a:pt x="349" y="314"/>
                      </a:lnTo>
                      <a:lnTo>
                        <a:pt x="322" y="275"/>
                      </a:lnTo>
                      <a:lnTo>
                        <a:pt x="293" y="264"/>
                      </a:lnTo>
                      <a:lnTo>
                        <a:pt x="252" y="264"/>
                      </a:lnTo>
                      <a:lnTo>
                        <a:pt x="226" y="300"/>
                      </a:lnTo>
                      <a:lnTo>
                        <a:pt x="213" y="289"/>
                      </a:lnTo>
                      <a:lnTo>
                        <a:pt x="236" y="242"/>
                      </a:lnTo>
                      <a:lnTo>
                        <a:pt x="216" y="250"/>
                      </a:lnTo>
                      <a:lnTo>
                        <a:pt x="174" y="300"/>
                      </a:lnTo>
                      <a:lnTo>
                        <a:pt x="131" y="345"/>
                      </a:lnTo>
                      <a:lnTo>
                        <a:pt x="92" y="356"/>
                      </a:lnTo>
                      <a:lnTo>
                        <a:pt x="27" y="401"/>
                      </a:lnTo>
                      <a:lnTo>
                        <a:pt x="0" y="398"/>
                      </a:lnTo>
                    </a:path>
                  </a:pathLst>
                </a:custGeom>
                <a:solidFill>
                  <a:srgbClr val="D9DAF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" name="Freeform 35"/>
                <p:cNvSpPr>
                  <a:spLocks/>
                </p:cNvSpPr>
                <p:nvPr/>
              </p:nvSpPr>
              <p:spPr bwMode="auto">
                <a:xfrm>
                  <a:off x="1103" y="705"/>
                  <a:ext cx="454" cy="407"/>
                </a:xfrm>
                <a:custGeom>
                  <a:avLst/>
                  <a:gdLst>
                    <a:gd name="T0" fmla="*/ 0 w 454"/>
                    <a:gd name="T1" fmla="*/ 83 h 407"/>
                    <a:gd name="T2" fmla="*/ 10 w 454"/>
                    <a:gd name="T3" fmla="*/ 53 h 407"/>
                    <a:gd name="T4" fmla="*/ 10 w 454"/>
                    <a:gd name="T5" fmla="*/ 31 h 407"/>
                    <a:gd name="T6" fmla="*/ 27 w 454"/>
                    <a:gd name="T7" fmla="*/ 0 h 407"/>
                    <a:gd name="T8" fmla="*/ 109 w 454"/>
                    <a:gd name="T9" fmla="*/ 19 h 407"/>
                    <a:gd name="T10" fmla="*/ 250 w 454"/>
                    <a:gd name="T11" fmla="*/ 56 h 407"/>
                    <a:gd name="T12" fmla="*/ 305 w 454"/>
                    <a:gd name="T13" fmla="*/ 86 h 407"/>
                    <a:gd name="T14" fmla="*/ 379 w 454"/>
                    <a:gd name="T15" fmla="*/ 114 h 407"/>
                    <a:gd name="T16" fmla="*/ 416 w 454"/>
                    <a:gd name="T17" fmla="*/ 167 h 407"/>
                    <a:gd name="T18" fmla="*/ 453 w 454"/>
                    <a:gd name="T19" fmla="*/ 192 h 407"/>
                    <a:gd name="T20" fmla="*/ 439 w 454"/>
                    <a:gd name="T21" fmla="*/ 211 h 407"/>
                    <a:gd name="T22" fmla="*/ 439 w 454"/>
                    <a:gd name="T23" fmla="*/ 236 h 407"/>
                    <a:gd name="T24" fmla="*/ 424 w 454"/>
                    <a:gd name="T25" fmla="*/ 242 h 407"/>
                    <a:gd name="T26" fmla="*/ 412 w 454"/>
                    <a:gd name="T27" fmla="*/ 264 h 407"/>
                    <a:gd name="T28" fmla="*/ 424 w 454"/>
                    <a:gd name="T29" fmla="*/ 286 h 407"/>
                    <a:gd name="T30" fmla="*/ 422 w 454"/>
                    <a:gd name="T31" fmla="*/ 303 h 407"/>
                    <a:gd name="T32" fmla="*/ 408 w 454"/>
                    <a:gd name="T33" fmla="*/ 325 h 407"/>
                    <a:gd name="T34" fmla="*/ 410 w 454"/>
                    <a:gd name="T35" fmla="*/ 348 h 407"/>
                    <a:gd name="T36" fmla="*/ 435 w 454"/>
                    <a:gd name="T37" fmla="*/ 370 h 407"/>
                    <a:gd name="T38" fmla="*/ 437 w 454"/>
                    <a:gd name="T39" fmla="*/ 392 h 407"/>
                    <a:gd name="T40" fmla="*/ 430 w 454"/>
                    <a:gd name="T41" fmla="*/ 403 h 407"/>
                    <a:gd name="T42" fmla="*/ 406 w 454"/>
                    <a:gd name="T43" fmla="*/ 406 h 407"/>
                    <a:gd name="T44" fmla="*/ 387 w 454"/>
                    <a:gd name="T45" fmla="*/ 395 h 407"/>
                    <a:gd name="T46" fmla="*/ 367 w 454"/>
                    <a:gd name="T47" fmla="*/ 367 h 407"/>
                    <a:gd name="T48" fmla="*/ 359 w 454"/>
                    <a:gd name="T49" fmla="*/ 367 h 407"/>
                    <a:gd name="T50" fmla="*/ 348 w 454"/>
                    <a:gd name="T51" fmla="*/ 356 h 407"/>
                    <a:gd name="T52" fmla="*/ 338 w 454"/>
                    <a:gd name="T53" fmla="*/ 323 h 407"/>
                    <a:gd name="T54" fmla="*/ 326 w 454"/>
                    <a:gd name="T55" fmla="*/ 311 h 407"/>
                    <a:gd name="T56" fmla="*/ 299 w 454"/>
                    <a:gd name="T57" fmla="*/ 295 h 407"/>
                    <a:gd name="T58" fmla="*/ 277 w 454"/>
                    <a:gd name="T59" fmla="*/ 284 h 407"/>
                    <a:gd name="T60" fmla="*/ 244 w 454"/>
                    <a:gd name="T61" fmla="*/ 253 h 407"/>
                    <a:gd name="T62" fmla="*/ 230 w 454"/>
                    <a:gd name="T63" fmla="*/ 231 h 407"/>
                    <a:gd name="T64" fmla="*/ 232 w 454"/>
                    <a:gd name="T65" fmla="*/ 214 h 407"/>
                    <a:gd name="T66" fmla="*/ 246 w 454"/>
                    <a:gd name="T67" fmla="*/ 200 h 407"/>
                    <a:gd name="T68" fmla="*/ 234 w 454"/>
                    <a:gd name="T69" fmla="*/ 184 h 407"/>
                    <a:gd name="T70" fmla="*/ 221 w 454"/>
                    <a:gd name="T71" fmla="*/ 192 h 407"/>
                    <a:gd name="T72" fmla="*/ 201 w 454"/>
                    <a:gd name="T73" fmla="*/ 167 h 407"/>
                    <a:gd name="T74" fmla="*/ 197 w 454"/>
                    <a:gd name="T75" fmla="*/ 181 h 407"/>
                    <a:gd name="T76" fmla="*/ 178 w 454"/>
                    <a:gd name="T77" fmla="*/ 181 h 407"/>
                    <a:gd name="T78" fmla="*/ 174 w 454"/>
                    <a:gd name="T79" fmla="*/ 170 h 407"/>
                    <a:gd name="T80" fmla="*/ 174 w 454"/>
                    <a:gd name="T81" fmla="*/ 150 h 407"/>
                    <a:gd name="T82" fmla="*/ 166 w 454"/>
                    <a:gd name="T83" fmla="*/ 139 h 407"/>
                    <a:gd name="T84" fmla="*/ 154 w 454"/>
                    <a:gd name="T85" fmla="*/ 142 h 407"/>
                    <a:gd name="T86" fmla="*/ 137 w 454"/>
                    <a:gd name="T87" fmla="*/ 111 h 407"/>
                    <a:gd name="T88" fmla="*/ 125 w 454"/>
                    <a:gd name="T89" fmla="*/ 108 h 407"/>
                    <a:gd name="T90" fmla="*/ 107 w 454"/>
                    <a:gd name="T91" fmla="*/ 95 h 407"/>
                    <a:gd name="T92" fmla="*/ 68 w 454"/>
                    <a:gd name="T93" fmla="*/ 97 h 407"/>
                    <a:gd name="T94" fmla="*/ 29 w 454"/>
                    <a:gd name="T95" fmla="*/ 95 h 407"/>
                    <a:gd name="T96" fmla="*/ 0 w 454"/>
                    <a:gd name="T97" fmla="*/ 83 h 407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454" h="407">
                      <a:moveTo>
                        <a:pt x="0" y="83"/>
                      </a:moveTo>
                      <a:lnTo>
                        <a:pt x="10" y="53"/>
                      </a:lnTo>
                      <a:lnTo>
                        <a:pt x="10" y="31"/>
                      </a:lnTo>
                      <a:lnTo>
                        <a:pt x="27" y="0"/>
                      </a:lnTo>
                      <a:lnTo>
                        <a:pt x="109" y="19"/>
                      </a:lnTo>
                      <a:lnTo>
                        <a:pt x="250" y="56"/>
                      </a:lnTo>
                      <a:lnTo>
                        <a:pt x="305" y="86"/>
                      </a:lnTo>
                      <a:lnTo>
                        <a:pt x="379" y="114"/>
                      </a:lnTo>
                      <a:lnTo>
                        <a:pt x="416" y="167"/>
                      </a:lnTo>
                      <a:lnTo>
                        <a:pt x="453" y="192"/>
                      </a:lnTo>
                      <a:lnTo>
                        <a:pt x="439" y="211"/>
                      </a:lnTo>
                      <a:lnTo>
                        <a:pt x="439" y="236"/>
                      </a:lnTo>
                      <a:lnTo>
                        <a:pt x="424" y="242"/>
                      </a:lnTo>
                      <a:lnTo>
                        <a:pt x="412" y="264"/>
                      </a:lnTo>
                      <a:lnTo>
                        <a:pt x="424" y="286"/>
                      </a:lnTo>
                      <a:lnTo>
                        <a:pt x="422" y="303"/>
                      </a:lnTo>
                      <a:lnTo>
                        <a:pt x="408" y="325"/>
                      </a:lnTo>
                      <a:lnTo>
                        <a:pt x="410" y="348"/>
                      </a:lnTo>
                      <a:lnTo>
                        <a:pt x="435" y="370"/>
                      </a:lnTo>
                      <a:lnTo>
                        <a:pt x="437" y="392"/>
                      </a:lnTo>
                      <a:lnTo>
                        <a:pt x="430" y="403"/>
                      </a:lnTo>
                      <a:lnTo>
                        <a:pt x="406" y="406"/>
                      </a:lnTo>
                      <a:lnTo>
                        <a:pt x="387" y="395"/>
                      </a:lnTo>
                      <a:lnTo>
                        <a:pt x="367" y="367"/>
                      </a:lnTo>
                      <a:lnTo>
                        <a:pt x="359" y="367"/>
                      </a:lnTo>
                      <a:lnTo>
                        <a:pt x="348" y="356"/>
                      </a:lnTo>
                      <a:lnTo>
                        <a:pt x="338" y="323"/>
                      </a:lnTo>
                      <a:lnTo>
                        <a:pt x="326" y="311"/>
                      </a:lnTo>
                      <a:lnTo>
                        <a:pt x="299" y="295"/>
                      </a:lnTo>
                      <a:lnTo>
                        <a:pt x="277" y="284"/>
                      </a:lnTo>
                      <a:lnTo>
                        <a:pt x="244" y="253"/>
                      </a:lnTo>
                      <a:lnTo>
                        <a:pt x="230" y="231"/>
                      </a:lnTo>
                      <a:lnTo>
                        <a:pt x="232" y="214"/>
                      </a:lnTo>
                      <a:lnTo>
                        <a:pt x="246" y="200"/>
                      </a:lnTo>
                      <a:lnTo>
                        <a:pt x="234" y="184"/>
                      </a:lnTo>
                      <a:lnTo>
                        <a:pt x="221" y="192"/>
                      </a:lnTo>
                      <a:lnTo>
                        <a:pt x="201" y="167"/>
                      </a:lnTo>
                      <a:lnTo>
                        <a:pt x="197" y="181"/>
                      </a:lnTo>
                      <a:lnTo>
                        <a:pt x="178" y="181"/>
                      </a:lnTo>
                      <a:lnTo>
                        <a:pt x="174" y="170"/>
                      </a:lnTo>
                      <a:lnTo>
                        <a:pt x="174" y="150"/>
                      </a:lnTo>
                      <a:lnTo>
                        <a:pt x="166" y="139"/>
                      </a:lnTo>
                      <a:lnTo>
                        <a:pt x="154" y="142"/>
                      </a:lnTo>
                      <a:lnTo>
                        <a:pt x="137" y="111"/>
                      </a:lnTo>
                      <a:lnTo>
                        <a:pt x="125" y="108"/>
                      </a:lnTo>
                      <a:lnTo>
                        <a:pt x="107" y="95"/>
                      </a:lnTo>
                      <a:lnTo>
                        <a:pt x="68" y="97"/>
                      </a:lnTo>
                      <a:lnTo>
                        <a:pt x="29" y="95"/>
                      </a:lnTo>
                      <a:lnTo>
                        <a:pt x="0" y="83"/>
                      </a:lnTo>
                    </a:path>
                  </a:pathLst>
                </a:custGeom>
                <a:solidFill>
                  <a:srgbClr val="D9DAF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" name="Freeform 36"/>
                <p:cNvSpPr>
                  <a:spLocks/>
                </p:cNvSpPr>
                <p:nvPr/>
              </p:nvSpPr>
              <p:spPr bwMode="auto">
                <a:xfrm>
                  <a:off x="1013" y="847"/>
                  <a:ext cx="289" cy="210"/>
                </a:xfrm>
                <a:custGeom>
                  <a:avLst/>
                  <a:gdLst>
                    <a:gd name="T0" fmla="*/ 10 w 289"/>
                    <a:gd name="T1" fmla="*/ 0 h 210"/>
                    <a:gd name="T2" fmla="*/ 0 w 289"/>
                    <a:gd name="T3" fmla="*/ 17 h 210"/>
                    <a:gd name="T4" fmla="*/ 0 w 289"/>
                    <a:gd name="T5" fmla="*/ 36 h 210"/>
                    <a:gd name="T6" fmla="*/ 20 w 289"/>
                    <a:gd name="T7" fmla="*/ 56 h 210"/>
                    <a:gd name="T8" fmla="*/ 32 w 289"/>
                    <a:gd name="T9" fmla="*/ 50 h 210"/>
                    <a:gd name="T10" fmla="*/ 37 w 289"/>
                    <a:gd name="T11" fmla="*/ 59 h 210"/>
                    <a:gd name="T12" fmla="*/ 49 w 289"/>
                    <a:gd name="T13" fmla="*/ 61 h 210"/>
                    <a:gd name="T14" fmla="*/ 57 w 289"/>
                    <a:gd name="T15" fmla="*/ 47 h 210"/>
                    <a:gd name="T16" fmla="*/ 85 w 289"/>
                    <a:gd name="T17" fmla="*/ 50 h 210"/>
                    <a:gd name="T18" fmla="*/ 89 w 289"/>
                    <a:gd name="T19" fmla="*/ 64 h 210"/>
                    <a:gd name="T20" fmla="*/ 99 w 289"/>
                    <a:gd name="T21" fmla="*/ 70 h 210"/>
                    <a:gd name="T22" fmla="*/ 124 w 289"/>
                    <a:gd name="T23" fmla="*/ 67 h 210"/>
                    <a:gd name="T24" fmla="*/ 132 w 289"/>
                    <a:gd name="T25" fmla="*/ 75 h 210"/>
                    <a:gd name="T26" fmla="*/ 144 w 289"/>
                    <a:gd name="T27" fmla="*/ 84 h 210"/>
                    <a:gd name="T28" fmla="*/ 154 w 289"/>
                    <a:gd name="T29" fmla="*/ 100 h 210"/>
                    <a:gd name="T30" fmla="*/ 154 w 289"/>
                    <a:gd name="T31" fmla="*/ 123 h 210"/>
                    <a:gd name="T32" fmla="*/ 146 w 289"/>
                    <a:gd name="T33" fmla="*/ 128 h 210"/>
                    <a:gd name="T34" fmla="*/ 150 w 289"/>
                    <a:gd name="T35" fmla="*/ 137 h 210"/>
                    <a:gd name="T36" fmla="*/ 138 w 289"/>
                    <a:gd name="T37" fmla="*/ 150 h 210"/>
                    <a:gd name="T38" fmla="*/ 138 w 289"/>
                    <a:gd name="T39" fmla="*/ 170 h 210"/>
                    <a:gd name="T40" fmla="*/ 156 w 289"/>
                    <a:gd name="T41" fmla="*/ 173 h 210"/>
                    <a:gd name="T42" fmla="*/ 166 w 289"/>
                    <a:gd name="T43" fmla="*/ 167 h 210"/>
                    <a:gd name="T44" fmla="*/ 170 w 289"/>
                    <a:gd name="T45" fmla="*/ 159 h 210"/>
                    <a:gd name="T46" fmla="*/ 176 w 289"/>
                    <a:gd name="T47" fmla="*/ 167 h 210"/>
                    <a:gd name="T48" fmla="*/ 187 w 289"/>
                    <a:gd name="T49" fmla="*/ 162 h 210"/>
                    <a:gd name="T50" fmla="*/ 209 w 289"/>
                    <a:gd name="T51" fmla="*/ 173 h 210"/>
                    <a:gd name="T52" fmla="*/ 223 w 289"/>
                    <a:gd name="T53" fmla="*/ 192 h 210"/>
                    <a:gd name="T54" fmla="*/ 227 w 289"/>
                    <a:gd name="T55" fmla="*/ 192 h 210"/>
                    <a:gd name="T56" fmla="*/ 229 w 289"/>
                    <a:gd name="T57" fmla="*/ 203 h 210"/>
                    <a:gd name="T58" fmla="*/ 243 w 289"/>
                    <a:gd name="T59" fmla="*/ 209 h 210"/>
                    <a:gd name="T60" fmla="*/ 260 w 289"/>
                    <a:gd name="T61" fmla="*/ 209 h 210"/>
                    <a:gd name="T62" fmla="*/ 249 w 289"/>
                    <a:gd name="T63" fmla="*/ 198 h 210"/>
                    <a:gd name="T64" fmla="*/ 254 w 289"/>
                    <a:gd name="T65" fmla="*/ 187 h 210"/>
                    <a:gd name="T66" fmla="*/ 266 w 289"/>
                    <a:gd name="T67" fmla="*/ 198 h 210"/>
                    <a:gd name="T68" fmla="*/ 280 w 289"/>
                    <a:gd name="T69" fmla="*/ 201 h 210"/>
                    <a:gd name="T70" fmla="*/ 282 w 289"/>
                    <a:gd name="T71" fmla="*/ 184 h 210"/>
                    <a:gd name="T72" fmla="*/ 268 w 289"/>
                    <a:gd name="T73" fmla="*/ 170 h 210"/>
                    <a:gd name="T74" fmla="*/ 258 w 289"/>
                    <a:gd name="T75" fmla="*/ 170 h 210"/>
                    <a:gd name="T76" fmla="*/ 243 w 289"/>
                    <a:gd name="T77" fmla="*/ 156 h 210"/>
                    <a:gd name="T78" fmla="*/ 258 w 289"/>
                    <a:gd name="T79" fmla="*/ 156 h 210"/>
                    <a:gd name="T80" fmla="*/ 268 w 289"/>
                    <a:gd name="T81" fmla="*/ 164 h 210"/>
                    <a:gd name="T82" fmla="*/ 288 w 289"/>
                    <a:gd name="T83" fmla="*/ 164 h 210"/>
                    <a:gd name="T84" fmla="*/ 284 w 289"/>
                    <a:gd name="T85" fmla="*/ 148 h 210"/>
                    <a:gd name="T86" fmla="*/ 266 w 289"/>
                    <a:gd name="T87" fmla="*/ 131 h 210"/>
                    <a:gd name="T88" fmla="*/ 254 w 289"/>
                    <a:gd name="T89" fmla="*/ 128 h 210"/>
                    <a:gd name="T90" fmla="*/ 235 w 289"/>
                    <a:gd name="T91" fmla="*/ 109 h 210"/>
                    <a:gd name="T92" fmla="*/ 213 w 289"/>
                    <a:gd name="T93" fmla="*/ 103 h 210"/>
                    <a:gd name="T94" fmla="*/ 195 w 289"/>
                    <a:gd name="T95" fmla="*/ 95 h 210"/>
                    <a:gd name="T96" fmla="*/ 181 w 289"/>
                    <a:gd name="T97" fmla="*/ 70 h 210"/>
                    <a:gd name="T98" fmla="*/ 170 w 289"/>
                    <a:gd name="T99" fmla="*/ 39 h 210"/>
                    <a:gd name="T100" fmla="*/ 156 w 289"/>
                    <a:gd name="T101" fmla="*/ 39 h 210"/>
                    <a:gd name="T102" fmla="*/ 152 w 289"/>
                    <a:gd name="T103" fmla="*/ 31 h 210"/>
                    <a:gd name="T104" fmla="*/ 144 w 289"/>
                    <a:gd name="T105" fmla="*/ 33 h 210"/>
                    <a:gd name="T106" fmla="*/ 130 w 289"/>
                    <a:gd name="T107" fmla="*/ 20 h 210"/>
                    <a:gd name="T108" fmla="*/ 105 w 289"/>
                    <a:gd name="T109" fmla="*/ 14 h 210"/>
                    <a:gd name="T110" fmla="*/ 95 w 289"/>
                    <a:gd name="T111" fmla="*/ 22 h 210"/>
                    <a:gd name="T112" fmla="*/ 73 w 289"/>
                    <a:gd name="T113" fmla="*/ 14 h 210"/>
                    <a:gd name="T114" fmla="*/ 59 w 289"/>
                    <a:gd name="T115" fmla="*/ 14 h 210"/>
                    <a:gd name="T116" fmla="*/ 53 w 289"/>
                    <a:gd name="T117" fmla="*/ 3 h 210"/>
                    <a:gd name="T118" fmla="*/ 47 w 289"/>
                    <a:gd name="T119" fmla="*/ 0 h 210"/>
                    <a:gd name="T120" fmla="*/ 37 w 289"/>
                    <a:gd name="T121" fmla="*/ 3 h 210"/>
                    <a:gd name="T122" fmla="*/ 10 w 289"/>
                    <a:gd name="T123" fmla="*/ 0 h 210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289" h="210">
                      <a:moveTo>
                        <a:pt x="10" y="0"/>
                      </a:moveTo>
                      <a:lnTo>
                        <a:pt x="0" y="17"/>
                      </a:lnTo>
                      <a:lnTo>
                        <a:pt x="0" y="36"/>
                      </a:lnTo>
                      <a:lnTo>
                        <a:pt x="20" y="56"/>
                      </a:lnTo>
                      <a:lnTo>
                        <a:pt x="32" y="50"/>
                      </a:lnTo>
                      <a:lnTo>
                        <a:pt x="37" y="59"/>
                      </a:lnTo>
                      <a:lnTo>
                        <a:pt x="49" y="61"/>
                      </a:lnTo>
                      <a:lnTo>
                        <a:pt x="57" y="47"/>
                      </a:lnTo>
                      <a:lnTo>
                        <a:pt x="85" y="50"/>
                      </a:lnTo>
                      <a:lnTo>
                        <a:pt x="89" y="64"/>
                      </a:lnTo>
                      <a:lnTo>
                        <a:pt x="99" y="70"/>
                      </a:lnTo>
                      <a:lnTo>
                        <a:pt x="124" y="67"/>
                      </a:lnTo>
                      <a:lnTo>
                        <a:pt x="132" y="75"/>
                      </a:lnTo>
                      <a:lnTo>
                        <a:pt x="144" y="84"/>
                      </a:lnTo>
                      <a:lnTo>
                        <a:pt x="154" y="100"/>
                      </a:lnTo>
                      <a:lnTo>
                        <a:pt x="154" y="123"/>
                      </a:lnTo>
                      <a:lnTo>
                        <a:pt x="146" y="128"/>
                      </a:lnTo>
                      <a:lnTo>
                        <a:pt x="150" y="137"/>
                      </a:lnTo>
                      <a:lnTo>
                        <a:pt x="138" y="150"/>
                      </a:lnTo>
                      <a:lnTo>
                        <a:pt x="138" y="170"/>
                      </a:lnTo>
                      <a:lnTo>
                        <a:pt x="156" y="173"/>
                      </a:lnTo>
                      <a:lnTo>
                        <a:pt x="166" y="167"/>
                      </a:lnTo>
                      <a:lnTo>
                        <a:pt x="170" y="159"/>
                      </a:lnTo>
                      <a:lnTo>
                        <a:pt x="176" y="167"/>
                      </a:lnTo>
                      <a:lnTo>
                        <a:pt x="187" y="162"/>
                      </a:lnTo>
                      <a:lnTo>
                        <a:pt x="209" y="173"/>
                      </a:lnTo>
                      <a:lnTo>
                        <a:pt x="223" y="192"/>
                      </a:lnTo>
                      <a:lnTo>
                        <a:pt x="227" y="192"/>
                      </a:lnTo>
                      <a:lnTo>
                        <a:pt x="229" y="203"/>
                      </a:lnTo>
                      <a:lnTo>
                        <a:pt x="243" y="209"/>
                      </a:lnTo>
                      <a:lnTo>
                        <a:pt x="260" y="209"/>
                      </a:lnTo>
                      <a:lnTo>
                        <a:pt x="249" y="198"/>
                      </a:lnTo>
                      <a:lnTo>
                        <a:pt x="254" y="187"/>
                      </a:lnTo>
                      <a:lnTo>
                        <a:pt x="266" y="198"/>
                      </a:lnTo>
                      <a:lnTo>
                        <a:pt x="280" y="201"/>
                      </a:lnTo>
                      <a:lnTo>
                        <a:pt x="282" y="184"/>
                      </a:lnTo>
                      <a:lnTo>
                        <a:pt x="268" y="170"/>
                      </a:lnTo>
                      <a:lnTo>
                        <a:pt x="258" y="170"/>
                      </a:lnTo>
                      <a:lnTo>
                        <a:pt x="243" y="156"/>
                      </a:lnTo>
                      <a:lnTo>
                        <a:pt x="258" y="156"/>
                      </a:lnTo>
                      <a:lnTo>
                        <a:pt x="268" y="164"/>
                      </a:lnTo>
                      <a:lnTo>
                        <a:pt x="288" y="164"/>
                      </a:lnTo>
                      <a:lnTo>
                        <a:pt x="284" y="148"/>
                      </a:lnTo>
                      <a:lnTo>
                        <a:pt x="266" y="131"/>
                      </a:lnTo>
                      <a:lnTo>
                        <a:pt x="254" y="128"/>
                      </a:lnTo>
                      <a:lnTo>
                        <a:pt x="235" y="109"/>
                      </a:lnTo>
                      <a:lnTo>
                        <a:pt x="213" y="103"/>
                      </a:lnTo>
                      <a:lnTo>
                        <a:pt x="195" y="95"/>
                      </a:lnTo>
                      <a:lnTo>
                        <a:pt x="181" y="70"/>
                      </a:lnTo>
                      <a:lnTo>
                        <a:pt x="170" y="39"/>
                      </a:lnTo>
                      <a:lnTo>
                        <a:pt x="156" y="39"/>
                      </a:lnTo>
                      <a:lnTo>
                        <a:pt x="152" y="31"/>
                      </a:lnTo>
                      <a:lnTo>
                        <a:pt x="144" y="33"/>
                      </a:lnTo>
                      <a:lnTo>
                        <a:pt x="130" y="20"/>
                      </a:lnTo>
                      <a:lnTo>
                        <a:pt x="105" y="14"/>
                      </a:lnTo>
                      <a:lnTo>
                        <a:pt x="95" y="22"/>
                      </a:lnTo>
                      <a:lnTo>
                        <a:pt x="73" y="14"/>
                      </a:lnTo>
                      <a:lnTo>
                        <a:pt x="59" y="14"/>
                      </a:lnTo>
                      <a:lnTo>
                        <a:pt x="53" y="3"/>
                      </a:lnTo>
                      <a:lnTo>
                        <a:pt x="47" y="0"/>
                      </a:lnTo>
                      <a:lnTo>
                        <a:pt x="37" y="3"/>
                      </a:lnTo>
                      <a:lnTo>
                        <a:pt x="10" y="0"/>
                      </a:lnTo>
                    </a:path>
                  </a:pathLst>
                </a:custGeom>
                <a:solidFill>
                  <a:srgbClr val="D9DAF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" name="Freeform 37"/>
                <p:cNvSpPr>
                  <a:spLocks/>
                </p:cNvSpPr>
                <p:nvPr/>
              </p:nvSpPr>
              <p:spPr bwMode="auto">
                <a:xfrm>
                  <a:off x="1178" y="2013"/>
                  <a:ext cx="205" cy="97"/>
                </a:xfrm>
                <a:custGeom>
                  <a:avLst/>
                  <a:gdLst>
                    <a:gd name="T0" fmla="*/ 0 w 205"/>
                    <a:gd name="T1" fmla="*/ 48 h 97"/>
                    <a:gd name="T2" fmla="*/ 18 w 205"/>
                    <a:gd name="T3" fmla="*/ 20 h 97"/>
                    <a:gd name="T4" fmla="*/ 26 w 205"/>
                    <a:gd name="T5" fmla="*/ 20 h 97"/>
                    <a:gd name="T6" fmla="*/ 40 w 205"/>
                    <a:gd name="T7" fmla="*/ 6 h 97"/>
                    <a:gd name="T8" fmla="*/ 57 w 205"/>
                    <a:gd name="T9" fmla="*/ 6 h 97"/>
                    <a:gd name="T10" fmla="*/ 61 w 205"/>
                    <a:gd name="T11" fmla="*/ 3 h 97"/>
                    <a:gd name="T12" fmla="*/ 67 w 205"/>
                    <a:gd name="T13" fmla="*/ 0 h 97"/>
                    <a:gd name="T14" fmla="*/ 87 w 205"/>
                    <a:gd name="T15" fmla="*/ 17 h 97"/>
                    <a:gd name="T16" fmla="*/ 93 w 205"/>
                    <a:gd name="T17" fmla="*/ 28 h 97"/>
                    <a:gd name="T18" fmla="*/ 97 w 205"/>
                    <a:gd name="T19" fmla="*/ 23 h 97"/>
                    <a:gd name="T20" fmla="*/ 113 w 205"/>
                    <a:gd name="T21" fmla="*/ 34 h 97"/>
                    <a:gd name="T22" fmla="*/ 123 w 205"/>
                    <a:gd name="T23" fmla="*/ 34 h 97"/>
                    <a:gd name="T24" fmla="*/ 131 w 205"/>
                    <a:gd name="T25" fmla="*/ 42 h 97"/>
                    <a:gd name="T26" fmla="*/ 145 w 205"/>
                    <a:gd name="T27" fmla="*/ 48 h 97"/>
                    <a:gd name="T28" fmla="*/ 145 w 205"/>
                    <a:gd name="T29" fmla="*/ 62 h 97"/>
                    <a:gd name="T30" fmla="*/ 172 w 205"/>
                    <a:gd name="T31" fmla="*/ 62 h 97"/>
                    <a:gd name="T32" fmla="*/ 178 w 205"/>
                    <a:gd name="T33" fmla="*/ 76 h 97"/>
                    <a:gd name="T34" fmla="*/ 194 w 205"/>
                    <a:gd name="T35" fmla="*/ 76 h 97"/>
                    <a:gd name="T36" fmla="*/ 204 w 205"/>
                    <a:gd name="T37" fmla="*/ 93 h 97"/>
                    <a:gd name="T38" fmla="*/ 198 w 205"/>
                    <a:gd name="T39" fmla="*/ 96 h 97"/>
                    <a:gd name="T40" fmla="*/ 194 w 205"/>
                    <a:gd name="T41" fmla="*/ 90 h 97"/>
                    <a:gd name="T42" fmla="*/ 192 w 205"/>
                    <a:gd name="T43" fmla="*/ 88 h 97"/>
                    <a:gd name="T44" fmla="*/ 178 w 205"/>
                    <a:gd name="T45" fmla="*/ 90 h 97"/>
                    <a:gd name="T46" fmla="*/ 174 w 205"/>
                    <a:gd name="T47" fmla="*/ 93 h 97"/>
                    <a:gd name="T48" fmla="*/ 162 w 205"/>
                    <a:gd name="T49" fmla="*/ 96 h 97"/>
                    <a:gd name="T50" fmla="*/ 143 w 205"/>
                    <a:gd name="T51" fmla="*/ 96 h 97"/>
                    <a:gd name="T52" fmla="*/ 131 w 205"/>
                    <a:gd name="T53" fmla="*/ 96 h 97"/>
                    <a:gd name="T54" fmla="*/ 131 w 205"/>
                    <a:gd name="T55" fmla="*/ 88 h 97"/>
                    <a:gd name="T56" fmla="*/ 113 w 205"/>
                    <a:gd name="T57" fmla="*/ 65 h 97"/>
                    <a:gd name="T58" fmla="*/ 113 w 205"/>
                    <a:gd name="T59" fmla="*/ 51 h 97"/>
                    <a:gd name="T60" fmla="*/ 93 w 205"/>
                    <a:gd name="T61" fmla="*/ 51 h 97"/>
                    <a:gd name="T62" fmla="*/ 85 w 205"/>
                    <a:gd name="T63" fmla="*/ 42 h 97"/>
                    <a:gd name="T64" fmla="*/ 79 w 205"/>
                    <a:gd name="T65" fmla="*/ 51 h 97"/>
                    <a:gd name="T66" fmla="*/ 73 w 205"/>
                    <a:gd name="T67" fmla="*/ 40 h 97"/>
                    <a:gd name="T68" fmla="*/ 67 w 205"/>
                    <a:gd name="T69" fmla="*/ 40 h 97"/>
                    <a:gd name="T70" fmla="*/ 67 w 205"/>
                    <a:gd name="T71" fmla="*/ 25 h 97"/>
                    <a:gd name="T72" fmla="*/ 61 w 205"/>
                    <a:gd name="T73" fmla="*/ 20 h 97"/>
                    <a:gd name="T74" fmla="*/ 42 w 205"/>
                    <a:gd name="T75" fmla="*/ 23 h 97"/>
                    <a:gd name="T76" fmla="*/ 30 w 205"/>
                    <a:gd name="T77" fmla="*/ 40 h 97"/>
                    <a:gd name="T78" fmla="*/ 16 w 205"/>
                    <a:gd name="T79" fmla="*/ 42 h 97"/>
                    <a:gd name="T80" fmla="*/ 0 w 205"/>
                    <a:gd name="T81" fmla="*/ 48 h 97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05" h="97">
                      <a:moveTo>
                        <a:pt x="0" y="48"/>
                      </a:moveTo>
                      <a:lnTo>
                        <a:pt x="18" y="20"/>
                      </a:lnTo>
                      <a:lnTo>
                        <a:pt x="26" y="20"/>
                      </a:lnTo>
                      <a:lnTo>
                        <a:pt x="40" y="6"/>
                      </a:lnTo>
                      <a:lnTo>
                        <a:pt x="57" y="6"/>
                      </a:lnTo>
                      <a:lnTo>
                        <a:pt x="61" y="3"/>
                      </a:lnTo>
                      <a:lnTo>
                        <a:pt x="67" y="0"/>
                      </a:lnTo>
                      <a:lnTo>
                        <a:pt x="87" y="17"/>
                      </a:lnTo>
                      <a:lnTo>
                        <a:pt x="93" y="28"/>
                      </a:lnTo>
                      <a:lnTo>
                        <a:pt x="97" y="23"/>
                      </a:lnTo>
                      <a:lnTo>
                        <a:pt x="113" y="34"/>
                      </a:lnTo>
                      <a:lnTo>
                        <a:pt x="123" y="34"/>
                      </a:lnTo>
                      <a:lnTo>
                        <a:pt x="131" y="42"/>
                      </a:lnTo>
                      <a:lnTo>
                        <a:pt x="145" y="48"/>
                      </a:lnTo>
                      <a:lnTo>
                        <a:pt x="145" y="62"/>
                      </a:lnTo>
                      <a:lnTo>
                        <a:pt x="172" y="62"/>
                      </a:lnTo>
                      <a:lnTo>
                        <a:pt x="178" y="76"/>
                      </a:lnTo>
                      <a:lnTo>
                        <a:pt x="194" y="76"/>
                      </a:lnTo>
                      <a:lnTo>
                        <a:pt x="204" y="93"/>
                      </a:lnTo>
                      <a:lnTo>
                        <a:pt x="198" y="96"/>
                      </a:lnTo>
                      <a:lnTo>
                        <a:pt x="194" y="90"/>
                      </a:lnTo>
                      <a:lnTo>
                        <a:pt x="192" y="88"/>
                      </a:lnTo>
                      <a:lnTo>
                        <a:pt x="178" y="90"/>
                      </a:lnTo>
                      <a:lnTo>
                        <a:pt x="174" y="93"/>
                      </a:lnTo>
                      <a:lnTo>
                        <a:pt x="162" y="96"/>
                      </a:lnTo>
                      <a:lnTo>
                        <a:pt x="143" y="96"/>
                      </a:lnTo>
                      <a:lnTo>
                        <a:pt x="131" y="96"/>
                      </a:lnTo>
                      <a:lnTo>
                        <a:pt x="131" y="88"/>
                      </a:lnTo>
                      <a:lnTo>
                        <a:pt x="113" y="65"/>
                      </a:lnTo>
                      <a:lnTo>
                        <a:pt x="113" y="51"/>
                      </a:lnTo>
                      <a:lnTo>
                        <a:pt x="93" y="51"/>
                      </a:lnTo>
                      <a:lnTo>
                        <a:pt x="85" y="42"/>
                      </a:lnTo>
                      <a:lnTo>
                        <a:pt x="79" y="51"/>
                      </a:lnTo>
                      <a:lnTo>
                        <a:pt x="73" y="40"/>
                      </a:lnTo>
                      <a:lnTo>
                        <a:pt x="67" y="40"/>
                      </a:lnTo>
                      <a:lnTo>
                        <a:pt x="67" y="25"/>
                      </a:lnTo>
                      <a:lnTo>
                        <a:pt x="61" y="20"/>
                      </a:lnTo>
                      <a:lnTo>
                        <a:pt x="42" y="23"/>
                      </a:lnTo>
                      <a:lnTo>
                        <a:pt x="30" y="40"/>
                      </a:lnTo>
                      <a:lnTo>
                        <a:pt x="16" y="42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rgbClr val="D9DAF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" name="Freeform 38"/>
                <p:cNvSpPr>
                  <a:spLocks/>
                </p:cNvSpPr>
                <p:nvPr/>
              </p:nvSpPr>
              <p:spPr bwMode="auto">
                <a:xfrm>
                  <a:off x="1356" y="2082"/>
                  <a:ext cx="137" cy="84"/>
                </a:xfrm>
                <a:custGeom>
                  <a:avLst/>
                  <a:gdLst>
                    <a:gd name="T0" fmla="*/ 0 w 137"/>
                    <a:gd name="T1" fmla="*/ 63 h 84"/>
                    <a:gd name="T2" fmla="*/ 13 w 137"/>
                    <a:gd name="T3" fmla="*/ 66 h 84"/>
                    <a:gd name="T4" fmla="*/ 43 w 137"/>
                    <a:gd name="T5" fmla="*/ 63 h 84"/>
                    <a:gd name="T6" fmla="*/ 55 w 137"/>
                    <a:gd name="T7" fmla="*/ 80 h 84"/>
                    <a:gd name="T8" fmla="*/ 72 w 137"/>
                    <a:gd name="T9" fmla="*/ 83 h 84"/>
                    <a:gd name="T10" fmla="*/ 81 w 137"/>
                    <a:gd name="T11" fmla="*/ 63 h 84"/>
                    <a:gd name="T12" fmla="*/ 77 w 137"/>
                    <a:gd name="T13" fmla="*/ 57 h 84"/>
                    <a:gd name="T14" fmla="*/ 85 w 137"/>
                    <a:gd name="T15" fmla="*/ 49 h 84"/>
                    <a:gd name="T16" fmla="*/ 102 w 137"/>
                    <a:gd name="T17" fmla="*/ 63 h 84"/>
                    <a:gd name="T18" fmla="*/ 115 w 137"/>
                    <a:gd name="T19" fmla="*/ 63 h 84"/>
                    <a:gd name="T20" fmla="*/ 115 w 137"/>
                    <a:gd name="T21" fmla="*/ 54 h 84"/>
                    <a:gd name="T22" fmla="*/ 123 w 137"/>
                    <a:gd name="T23" fmla="*/ 54 h 84"/>
                    <a:gd name="T24" fmla="*/ 136 w 137"/>
                    <a:gd name="T25" fmla="*/ 40 h 84"/>
                    <a:gd name="T26" fmla="*/ 128 w 137"/>
                    <a:gd name="T27" fmla="*/ 37 h 84"/>
                    <a:gd name="T28" fmla="*/ 128 w 137"/>
                    <a:gd name="T29" fmla="*/ 23 h 84"/>
                    <a:gd name="T30" fmla="*/ 128 w 137"/>
                    <a:gd name="T31" fmla="*/ 11 h 84"/>
                    <a:gd name="T32" fmla="*/ 108 w 137"/>
                    <a:gd name="T33" fmla="*/ 9 h 84"/>
                    <a:gd name="T34" fmla="*/ 94 w 137"/>
                    <a:gd name="T35" fmla="*/ 11 h 84"/>
                    <a:gd name="T36" fmla="*/ 81 w 137"/>
                    <a:gd name="T37" fmla="*/ 11 h 84"/>
                    <a:gd name="T38" fmla="*/ 62 w 137"/>
                    <a:gd name="T39" fmla="*/ 9 h 84"/>
                    <a:gd name="T40" fmla="*/ 47 w 137"/>
                    <a:gd name="T41" fmla="*/ 0 h 84"/>
                    <a:gd name="T42" fmla="*/ 43 w 137"/>
                    <a:gd name="T43" fmla="*/ 9 h 84"/>
                    <a:gd name="T44" fmla="*/ 40 w 137"/>
                    <a:gd name="T45" fmla="*/ 26 h 84"/>
                    <a:gd name="T46" fmla="*/ 26 w 137"/>
                    <a:gd name="T47" fmla="*/ 26 h 84"/>
                    <a:gd name="T48" fmla="*/ 21 w 137"/>
                    <a:gd name="T49" fmla="*/ 40 h 84"/>
                    <a:gd name="T50" fmla="*/ 13 w 137"/>
                    <a:gd name="T51" fmla="*/ 46 h 84"/>
                    <a:gd name="T52" fmla="*/ 0 w 137"/>
                    <a:gd name="T53" fmla="*/ 63 h 84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137" h="84">
                      <a:moveTo>
                        <a:pt x="0" y="63"/>
                      </a:moveTo>
                      <a:lnTo>
                        <a:pt x="13" y="66"/>
                      </a:lnTo>
                      <a:lnTo>
                        <a:pt x="43" y="63"/>
                      </a:lnTo>
                      <a:lnTo>
                        <a:pt x="55" y="80"/>
                      </a:lnTo>
                      <a:lnTo>
                        <a:pt x="72" y="83"/>
                      </a:lnTo>
                      <a:lnTo>
                        <a:pt x="81" y="63"/>
                      </a:lnTo>
                      <a:lnTo>
                        <a:pt x="77" y="57"/>
                      </a:lnTo>
                      <a:lnTo>
                        <a:pt x="85" y="49"/>
                      </a:lnTo>
                      <a:lnTo>
                        <a:pt x="102" y="63"/>
                      </a:lnTo>
                      <a:lnTo>
                        <a:pt x="115" y="63"/>
                      </a:lnTo>
                      <a:lnTo>
                        <a:pt x="115" y="54"/>
                      </a:lnTo>
                      <a:lnTo>
                        <a:pt x="123" y="54"/>
                      </a:lnTo>
                      <a:lnTo>
                        <a:pt x="136" y="40"/>
                      </a:lnTo>
                      <a:lnTo>
                        <a:pt x="128" y="37"/>
                      </a:lnTo>
                      <a:lnTo>
                        <a:pt x="128" y="23"/>
                      </a:lnTo>
                      <a:lnTo>
                        <a:pt x="128" y="11"/>
                      </a:lnTo>
                      <a:lnTo>
                        <a:pt x="108" y="9"/>
                      </a:lnTo>
                      <a:lnTo>
                        <a:pt x="94" y="11"/>
                      </a:lnTo>
                      <a:lnTo>
                        <a:pt x="81" y="11"/>
                      </a:lnTo>
                      <a:lnTo>
                        <a:pt x="62" y="9"/>
                      </a:lnTo>
                      <a:lnTo>
                        <a:pt x="47" y="0"/>
                      </a:lnTo>
                      <a:lnTo>
                        <a:pt x="43" y="9"/>
                      </a:lnTo>
                      <a:lnTo>
                        <a:pt x="40" y="26"/>
                      </a:lnTo>
                      <a:lnTo>
                        <a:pt x="26" y="26"/>
                      </a:lnTo>
                      <a:lnTo>
                        <a:pt x="21" y="40"/>
                      </a:lnTo>
                      <a:lnTo>
                        <a:pt x="13" y="46"/>
                      </a:lnTo>
                      <a:lnTo>
                        <a:pt x="0" y="63"/>
                      </a:lnTo>
                    </a:path>
                  </a:pathLst>
                </a:custGeom>
                <a:solidFill>
                  <a:srgbClr val="D9DAF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5" name="Freeform 39"/>
                <p:cNvSpPr>
                  <a:spLocks/>
                </p:cNvSpPr>
                <p:nvPr/>
              </p:nvSpPr>
              <p:spPr bwMode="auto">
                <a:xfrm>
                  <a:off x="1273" y="2316"/>
                  <a:ext cx="847" cy="1695"/>
                </a:xfrm>
                <a:custGeom>
                  <a:avLst/>
                  <a:gdLst>
                    <a:gd name="T0" fmla="*/ 97 w 847"/>
                    <a:gd name="T1" fmla="*/ 28 h 1695"/>
                    <a:gd name="T2" fmla="*/ 161 w 847"/>
                    <a:gd name="T3" fmla="*/ 3 h 1695"/>
                    <a:gd name="T4" fmla="*/ 134 w 847"/>
                    <a:gd name="T5" fmla="*/ 59 h 1695"/>
                    <a:gd name="T6" fmla="*/ 161 w 847"/>
                    <a:gd name="T7" fmla="*/ 56 h 1695"/>
                    <a:gd name="T8" fmla="*/ 187 w 847"/>
                    <a:gd name="T9" fmla="*/ 53 h 1695"/>
                    <a:gd name="T10" fmla="*/ 224 w 847"/>
                    <a:gd name="T11" fmla="*/ 72 h 1695"/>
                    <a:gd name="T12" fmla="*/ 340 w 847"/>
                    <a:gd name="T13" fmla="*/ 103 h 1695"/>
                    <a:gd name="T14" fmla="*/ 393 w 847"/>
                    <a:gd name="T15" fmla="*/ 134 h 1695"/>
                    <a:gd name="T16" fmla="*/ 461 w 847"/>
                    <a:gd name="T17" fmla="*/ 150 h 1695"/>
                    <a:gd name="T18" fmla="*/ 560 w 847"/>
                    <a:gd name="T19" fmla="*/ 234 h 1695"/>
                    <a:gd name="T20" fmla="*/ 613 w 847"/>
                    <a:gd name="T21" fmla="*/ 337 h 1695"/>
                    <a:gd name="T22" fmla="*/ 823 w 847"/>
                    <a:gd name="T23" fmla="*/ 424 h 1695"/>
                    <a:gd name="T24" fmla="*/ 825 w 847"/>
                    <a:gd name="T25" fmla="*/ 566 h 1695"/>
                    <a:gd name="T26" fmla="*/ 772 w 847"/>
                    <a:gd name="T27" fmla="*/ 641 h 1695"/>
                    <a:gd name="T28" fmla="*/ 764 w 847"/>
                    <a:gd name="T29" fmla="*/ 749 h 1695"/>
                    <a:gd name="T30" fmla="*/ 733 w 847"/>
                    <a:gd name="T31" fmla="*/ 797 h 1695"/>
                    <a:gd name="T32" fmla="*/ 683 w 847"/>
                    <a:gd name="T33" fmla="*/ 878 h 1695"/>
                    <a:gd name="T34" fmla="*/ 611 w 847"/>
                    <a:gd name="T35" fmla="*/ 906 h 1695"/>
                    <a:gd name="T36" fmla="*/ 574 w 847"/>
                    <a:gd name="T37" fmla="*/ 989 h 1695"/>
                    <a:gd name="T38" fmla="*/ 566 w 847"/>
                    <a:gd name="T39" fmla="*/ 1059 h 1695"/>
                    <a:gd name="T40" fmla="*/ 508 w 847"/>
                    <a:gd name="T41" fmla="*/ 1123 h 1695"/>
                    <a:gd name="T42" fmla="*/ 473 w 847"/>
                    <a:gd name="T43" fmla="*/ 1173 h 1695"/>
                    <a:gd name="T44" fmla="*/ 451 w 847"/>
                    <a:gd name="T45" fmla="*/ 1198 h 1695"/>
                    <a:gd name="T46" fmla="*/ 438 w 847"/>
                    <a:gd name="T47" fmla="*/ 1265 h 1695"/>
                    <a:gd name="T48" fmla="*/ 381 w 847"/>
                    <a:gd name="T49" fmla="*/ 1293 h 1695"/>
                    <a:gd name="T50" fmla="*/ 336 w 847"/>
                    <a:gd name="T51" fmla="*/ 1321 h 1695"/>
                    <a:gd name="T52" fmla="*/ 333 w 847"/>
                    <a:gd name="T53" fmla="*/ 1385 h 1695"/>
                    <a:gd name="T54" fmla="*/ 290 w 847"/>
                    <a:gd name="T55" fmla="*/ 1435 h 1695"/>
                    <a:gd name="T56" fmla="*/ 317 w 847"/>
                    <a:gd name="T57" fmla="*/ 1479 h 1695"/>
                    <a:gd name="T58" fmla="*/ 274 w 847"/>
                    <a:gd name="T59" fmla="*/ 1521 h 1695"/>
                    <a:gd name="T60" fmla="*/ 251 w 847"/>
                    <a:gd name="T61" fmla="*/ 1594 h 1695"/>
                    <a:gd name="T62" fmla="*/ 309 w 847"/>
                    <a:gd name="T63" fmla="*/ 1694 h 1695"/>
                    <a:gd name="T64" fmla="*/ 241 w 847"/>
                    <a:gd name="T65" fmla="*/ 1644 h 1695"/>
                    <a:gd name="T66" fmla="*/ 198 w 847"/>
                    <a:gd name="T67" fmla="*/ 1555 h 1695"/>
                    <a:gd name="T68" fmla="*/ 193 w 847"/>
                    <a:gd name="T69" fmla="*/ 1321 h 1695"/>
                    <a:gd name="T70" fmla="*/ 187 w 847"/>
                    <a:gd name="T71" fmla="*/ 1220 h 1695"/>
                    <a:gd name="T72" fmla="*/ 191 w 847"/>
                    <a:gd name="T73" fmla="*/ 1112 h 1695"/>
                    <a:gd name="T74" fmla="*/ 200 w 847"/>
                    <a:gd name="T75" fmla="*/ 1025 h 1695"/>
                    <a:gd name="T76" fmla="*/ 196 w 847"/>
                    <a:gd name="T77" fmla="*/ 886 h 1695"/>
                    <a:gd name="T78" fmla="*/ 202 w 847"/>
                    <a:gd name="T79" fmla="*/ 772 h 1695"/>
                    <a:gd name="T80" fmla="*/ 152 w 847"/>
                    <a:gd name="T81" fmla="*/ 694 h 1695"/>
                    <a:gd name="T82" fmla="*/ 76 w 847"/>
                    <a:gd name="T83" fmla="*/ 632 h 1695"/>
                    <a:gd name="T84" fmla="*/ 49 w 847"/>
                    <a:gd name="T85" fmla="*/ 538 h 1695"/>
                    <a:gd name="T86" fmla="*/ 14 w 847"/>
                    <a:gd name="T87" fmla="*/ 485 h 1695"/>
                    <a:gd name="T88" fmla="*/ 16 w 847"/>
                    <a:gd name="T89" fmla="*/ 396 h 1695"/>
                    <a:gd name="T90" fmla="*/ 8 w 847"/>
                    <a:gd name="T91" fmla="*/ 309 h 1695"/>
                    <a:gd name="T92" fmla="*/ 62 w 847"/>
                    <a:gd name="T93" fmla="*/ 139 h 1695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847" h="1695">
                      <a:moveTo>
                        <a:pt x="66" y="75"/>
                      </a:moveTo>
                      <a:lnTo>
                        <a:pt x="76" y="56"/>
                      </a:lnTo>
                      <a:lnTo>
                        <a:pt x="97" y="28"/>
                      </a:lnTo>
                      <a:lnTo>
                        <a:pt x="128" y="11"/>
                      </a:lnTo>
                      <a:lnTo>
                        <a:pt x="144" y="0"/>
                      </a:lnTo>
                      <a:lnTo>
                        <a:pt x="161" y="3"/>
                      </a:lnTo>
                      <a:lnTo>
                        <a:pt x="156" y="17"/>
                      </a:lnTo>
                      <a:lnTo>
                        <a:pt x="138" y="31"/>
                      </a:lnTo>
                      <a:lnTo>
                        <a:pt x="134" y="59"/>
                      </a:lnTo>
                      <a:lnTo>
                        <a:pt x="138" y="81"/>
                      </a:lnTo>
                      <a:lnTo>
                        <a:pt x="154" y="81"/>
                      </a:lnTo>
                      <a:lnTo>
                        <a:pt x="161" y="56"/>
                      </a:lnTo>
                      <a:lnTo>
                        <a:pt x="165" y="31"/>
                      </a:lnTo>
                      <a:lnTo>
                        <a:pt x="175" y="39"/>
                      </a:lnTo>
                      <a:lnTo>
                        <a:pt x="187" y="53"/>
                      </a:lnTo>
                      <a:lnTo>
                        <a:pt x="208" y="47"/>
                      </a:lnTo>
                      <a:lnTo>
                        <a:pt x="220" y="59"/>
                      </a:lnTo>
                      <a:lnTo>
                        <a:pt x="224" y="72"/>
                      </a:lnTo>
                      <a:lnTo>
                        <a:pt x="255" y="67"/>
                      </a:lnTo>
                      <a:lnTo>
                        <a:pt x="317" y="59"/>
                      </a:lnTo>
                      <a:lnTo>
                        <a:pt x="340" y="103"/>
                      </a:lnTo>
                      <a:lnTo>
                        <a:pt x="379" y="125"/>
                      </a:lnTo>
                      <a:lnTo>
                        <a:pt x="377" y="145"/>
                      </a:lnTo>
                      <a:lnTo>
                        <a:pt x="393" y="134"/>
                      </a:lnTo>
                      <a:lnTo>
                        <a:pt x="412" y="134"/>
                      </a:lnTo>
                      <a:lnTo>
                        <a:pt x="434" y="153"/>
                      </a:lnTo>
                      <a:lnTo>
                        <a:pt x="461" y="150"/>
                      </a:lnTo>
                      <a:lnTo>
                        <a:pt x="484" y="153"/>
                      </a:lnTo>
                      <a:lnTo>
                        <a:pt x="521" y="189"/>
                      </a:lnTo>
                      <a:lnTo>
                        <a:pt x="560" y="234"/>
                      </a:lnTo>
                      <a:lnTo>
                        <a:pt x="576" y="284"/>
                      </a:lnTo>
                      <a:lnTo>
                        <a:pt x="566" y="323"/>
                      </a:lnTo>
                      <a:lnTo>
                        <a:pt x="613" y="337"/>
                      </a:lnTo>
                      <a:lnTo>
                        <a:pt x="692" y="357"/>
                      </a:lnTo>
                      <a:lnTo>
                        <a:pt x="772" y="379"/>
                      </a:lnTo>
                      <a:lnTo>
                        <a:pt x="823" y="424"/>
                      </a:lnTo>
                      <a:lnTo>
                        <a:pt x="846" y="465"/>
                      </a:lnTo>
                      <a:lnTo>
                        <a:pt x="846" y="518"/>
                      </a:lnTo>
                      <a:lnTo>
                        <a:pt x="825" y="566"/>
                      </a:lnTo>
                      <a:lnTo>
                        <a:pt x="803" y="591"/>
                      </a:lnTo>
                      <a:lnTo>
                        <a:pt x="788" y="607"/>
                      </a:lnTo>
                      <a:lnTo>
                        <a:pt x="772" y="641"/>
                      </a:lnTo>
                      <a:lnTo>
                        <a:pt x="770" y="671"/>
                      </a:lnTo>
                      <a:lnTo>
                        <a:pt x="772" y="710"/>
                      </a:lnTo>
                      <a:lnTo>
                        <a:pt x="764" y="749"/>
                      </a:lnTo>
                      <a:lnTo>
                        <a:pt x="751" y="758"/>
                      </a:lnTo>
                      <a:lnTo>
                        <a:pt x="747" y="780"/>
                      </a:lnTo>
                      <a:lnTo>
                        <a:pt x="733" y="797"/>
                      </a:lnTo>
                      <a:lnTo>
                        <a:pt x="731" y="816"/>
                      </a:lnTo>
                      <a:lnTo>
                        <a:pt x="712" y="839"/>
                      </a:lnTo>
                      <a:lnTo>
                        <a:pt x="683" y="878"/>
                      </a:lnTo>
                      <a:lnTo>
                        <a:pt x="659" y="889"/>
                      </a:lnTo>
                      <a:lnTo>
                        <a:pt x="642" y="886"/>
                      </a:lnTo>
                      <a:lnTo>
                        <a:pt x="611" y="906"/>
                      </a:lnTo>
                      <a:lnTo>
                        <a:pt x="580" y="950"/>
                      </a:lnTo>
                      <a:lnTo>
                        <a:pt x="574" y="967"/>
                      </a:lnTo>
                      <a:lnTo>
                        <a:pt x="574" y="989"/>
                      </a:lnTo>
                      <a:lnTo>
                        <a:pt x="580" y="1014"/>
                      </a:lnTo>
                      <a:lnTo>
                        <a:pt x="566" y="1039"/>
                      </a:lnTo>
                      <a:lnTo>
                        <a:pt x="566" y="1059"/>
                      </a:lnTo>
                      <a:lnTo>
                        <a:pt x="541" y="1081"/>
                      </a:lnTo>
                      <a:lnTo>
                        <a:pt x="523" y="1098"/>
                      </a:lnTo>
                      <a:lnTo>
                        <a:pt x="508" y="1123"/>
                      </a:lnTo>
                      <a:lnTo>
                        <a:pt x="502" y="1148"/>
                      </a:lnTo>
                      <a:lnTo>
                        <a:pt x="482" y="1179"/>
                      </a:lnTo>
                      <a:lnTo>
                        <a:pt x="473" y="1173"/>
                      </a:lnTo>
                      <a:lnTo>
                        <a:pt x="457" y="1173"/>
                      </a:lnTo>
                      <a:lnTo>
                        <a:pt x="436" y="1184"/>
                      </a:lnTo>
                      <a:lnTo>
                        <a:pt x="451" y="1198"/>
                      </a:lnTo>
                      <a:lnTo>
                        <a:pt x="451" y="1226"/>
                      </a:lnTo>
                      <a:lnTo>
                        <a:pt x="449" y="1248"/>
                      </a:lnTo>
                      <a:lnTo>
                        <a:pt x="438" y="1265"/>
                      </a:lnTo>
                      <a:lnTo>
                        <a:pt x="412" y="1268"/>
                      </a:lnTo>
                      <a:lnTo>
                        <a:pt x="391" y="1276"/>
                      </a:lnTo>
                      <a:lnTo>
                        <a:pt x="381" y="1293"/>
                      </a:lnTo>
                      <a:lnTo>
                        <a:pt x="381" y="1321"/>
                      </a:lnTo>
                      <a:lnTo>
                        <a:pt x="356" y="1323"/>
                      </a:lnTo>
                      <a:lnTo>
                        <a:pt x="336" y="1321"/>
                      </a:lnTo>
                      <a:lnTo>
                        <a:pt x="329" y="1332"/>
                      </a:lnTo>
                      <a:lnTo>
                        <a:pt x="340" y="1343"/>
                      </a:lnTo>
                      <a:lnTo>
                        <a:pt x="333" y="1385"/>
                      </a:lnTo>
                      <a:lnTo>
                        <a:pt x="325" y="1421"/>
                      </a:lnTo>
                      <a:lnTo>
                        <a:pt x="298" y="1421"/>
                      </a:lnTo>
                      <a:lnTo>
                        <a:pt x="290" y="1435"/>
                      </a:lnTo>
                      <a:lnTo>
                        <a:pt x="292" y="1463"/>
                      </a:lnTo>
                      <a:lnTo>
                        <a:pt x="307" y="1463"/>
                      </a:lnTo>
                      <a:lnTo>
                        <a:pt x="317" y="1479"/>
                      </a:lnTo>
                      <a:lnTo>
                        <a:pt x="311" y="1507"/>
                      </a:lnTo>
                      <a:lnTo>
                        <a:pt x="296" y="1510"/>
                      </a:lnTo>
                      <a:lnTo>
                        <a:pt x="274" y="1521"/>
                      </a:lnTo>
                      <a:lnTo>
                        <a:pt x="268" y="1544"/>
                      </a:lnTo>
                      <a:lnTo>
                        <a:pt x="266" y="1577"/>
                      </a:lnTo>
                      <a:lnTo>
                        <a:pt x="251" y="1594"/>
                      </a:lnTo>
                      <a:lnTo>
                        <a:pt x="303" y="1649"/>
                      </a:lnTo>
                      <a:lnTo>
                        <a:pt x="317" y="1677"/>
                      </a:lnTo>
                      <a:lnTo>
                        <a:pt x="309" y="1694"/>
                      </a:lnTo>
                      <a:lnTo>
                        <a:pt x="286" y="1683"/>
                      </a:lnTo>
                      <a:lnTo>
                        <a:pt x="268" y="1661"/>
                      </a:lnTo>
                      <a:lnTo>
                        <a:pt x="241" y="1644"/>
                      </a:lnTo>
                      <a:lnTo>
                        <a:pt x="216" y="1616"/>
                      </a:lnTo>
                      <a:lnTo>
                        <a:pt x="200" y="1583"/>
                      </a:lnTo>
                      <a:lnTo>
                        <a:pt x="198" y="1555"/>
                      </a:lnTo>
                      <a:lnTo>
                        <a:pt x="202" y="1532"/>
                      </a:lnTo>
                      <a:lnTo>
                        <a:pt x="200" y="1351"/>
                      </a:lnTo>
                      <a:lnTo>
                        <a:pt x="193" y="1321"/>
                      </a:lnTo>
                      <a:lnTo>
                        <a:pt x="175" y="1287"/>
                      </a:lnTo>
                      <a:lnTo>
                        <a:pt x="175" y="1257"/>
                      </a:lnTo>
                      <a:lnTo>
                        <a:pt x="187" y="1220"/>
                      </a:lnTo>
                      <a:lnTo>
                        <a:pt x="198" y="1176"/>
                      </a:lnTo>
                      <a:lnTo>
                        <a:pt x="193" y="1131"/>
                      </a:lnTo>
                      <a:lnTo>
                        <a:pt x="191" y="1112"/>
                      </a:lnTo>
                      <a:lnTo>
                        <a:pt x="189" y="1087"/>
                      </a:lnTo>
                      <a:lnTo>
                        <a:pt x="196" y="1075"/>
                      </a:lnTo>
                      <a:lnTo>
                        <a:pt x="200" y="1025"/>
                      </a:lnTo>
                      <a:lnTo>
                        <a:pt x="196" y="1000"/>
                      </a:lnTo>
                      <a:lnTo>
                        <a:pt x="204" y="939"/>
                      </a:lnTo>
                      <a:lnTo>
                        <a:pt x="196" y="886"/>
                      </a:lnTo>
                      <a:lnTo>
                        <a:pt x="202" y="858"/>
                      </a:lnTo>
                      <a:lnTo>
                        <a:pt x="212" y="805"/>
                      </a:lnTo>
                      <a:lnTo>
                        <a:pt x="202" y="772"/>
                      </a:lnTo>
                      <a:lnTo>
                        <a:pt x="181" y="747"/>
                      </a:lnTo>
                      <a:lnTo>
                        <a:pt x="175" y="719"/>
                      </a:lnTo>
                      <a:lnTo>
                        <a:pt x="152" y="694"/>
                      </a:lnTo>
                      <a:lnTo>
                        <a:pt x="128" y="677"/>
                      </a:lnTo>
                      <a:lnTo>
                        <a:pt x="93" y="669"/>
                      </a:lnTo>
                      <a:lnTo>
                        <a:pt x="76" y="632"/>
                      </a:lnTo>
                      <a:lnTo>
                        <a:pt x="54" y="596"/>
                      </a:lnTo>
                      <a:lnTo>
                        <a:pt x="51" y="566"/>
                      </a:lnTo>
                      <a:lnTo>
                        <a:pt x="49" y="538"/>
                      </a:lnTo>
                      <a:lnTo>
                        <a:pt x="43" y="518"/>
                      </a:lnTo>
                      <a:lnTo>
                        <a:pt x="31" y="496"/>
                      </a:lnTo>
                      <a:lnTo>
                        <a:pt x="14" y="485"/>
                      </a:lnTo>
                      <a:lnTo>
                        <a:pt x="2" y="463"/>
                      </a:lnTo>
                      <a:lnTo>
                        <a:pt x="16" y="443"/>
                      </a:lnTo>
                      <a:lnTo>
                        <a:pt x="16" y="396"/>
                      </a:lnTo>
                      <a:lnTo>
                        <a:pt x="8" y="371"/>
                      </a:lnTo>
                      <a:lnTo>
                        <a:pt x="0" y="345"/>
                      </a:lnTo>
                      <a:lnTo>
                        <a:pt x="8" y="309"/>
                      </a:lnTo>
                      <a:lnTo>
                        <a:pt x="41" y="220"/>
                      </a:lnTo>
                      <a:lnTo>
                        <a:pt x="43" y="181"/>
                      </a:lnTo>
                      <a:lnTo>
                        <a:pt x="62" y="139"/>
                      </a:lnTo>
                      <a:lnTo>
                        <a:pt x="62" y="117"/>
                      </a:lnTo>
                      <a:lnTo>
                        <a:pt x="66" y="75"/>
                      </a:lnTo>
                    </a:path>
                  </a:pathLst>
                </a:custGeom>
                <a:solidFill>
                  <a:srgbClr val="D9DAF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13" name="Rectangle 41"/>
            <p:cNvSpPr>
              <a:spLocks noChangeArrowheads="1"/>
            </p:cNvSpPr>
            <p:nvPr/>
          </p:nvSpPr>
          <p:spPr bwMode="auto">
            <a:xfrm>
              <a:off x="2635250" y="1668462"/>
              <a:ext cx="1908175" cy="5072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7912" tIns="53954" rIns="107912" bIns="53954"/>
            <a:lstStyle/>
            <a:p>
              <a:pPr marL="401638" indent="-401638" defTabSz="1069975" eaLnBrk="0" hangingPunct="0">
                <a:spcBef>
                  <a:spcPct val="7000"/>
                </a:spcBef>
              </a:pPr>
              <a:r>
                <a:rPr lang="en-GB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AFRICA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Angola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Benin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Botswana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Burkina Faso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Burundi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Cameroon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Central African Rep.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Chad</a:t>
              </a:r>
              <a:endPara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Comoros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Congo</a:t>
              </a:r>
              <a:endPara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Côte d'Ivoire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DRC Congo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Eritrea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Ethiopia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Gabon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Gambia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Ghana</a:t>
              </a:r>
              <a:endPara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Guinea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Guinea Bissau</a:t>
              </a:r>
            </a:p>
            <a:p>
              <a:pPr marL="401638" indent="-401638" defTabSz="1069975" eaLnBrk="0" hangingPunct="0"/>
              <a:endParaRPr lang="en-GB" sz="1300" dirty="0">
                <a:solidFill>
                  <a:srgbClr val="EB1505"/>
                </a:solidFill>
                <a:latin typeface="Arial" pitchFamily="34" charset="0"/>
                <a:cs typeface="Arial" pitchFamily="34" charset="0"/>
              </a:endParaRPr>
            </a:p>
            <a:p>
              <a:pPr marL="401638" indent="-401638" defTabSz="1069975" eaLnBrk="0" hangingPunct="0"/>
              <a:endParaRPr lang="en-GB" sz="13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marL="401638" indent="-401638" defTabSz="1069975" eaLnBrk="0" hangingPunct="0"/>
              <a:endParaRPr lang="en-GB" sz="13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42"/>
            <p:cNvSpPr>
              <a:spLocks noChangeArrowheads="1"/>
            </p:cNvSpPr>
            <p:nvPr/>
          </p:nvSpPr>
          <p:spPr bwMode="auto">
            <a:xfrm>
              <a:off x="5832475" y="1443038"/>
              <a:ext cx="1306513" cy="4692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7912" tIns="53954" rIns="107912" bIns="53954"/>
            <a:lstStyle/>
            <a:p>
              <a:pPr marL="401638" indent="-401638" defTabSz="1069975" eaLnBrk="0" hangingPunct="0">
                <a:spcBef>
                  <a:spcPct val="14000"/>
                </a:spcBef>
              </a:pPr>
              <a:r>
                <a:rPr lang="en-GB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ASIA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Afghanistan</a:t>
              </a:r>
            </a:p>
            <a:p>
              <a:pPr marL="401638" indent="-401638" defTabSz="1069975" eaLnBrk="0" hangingPunct="0"/>
              <a:r>
                <a:rPr lang="en-US" sz="1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Armenia</a:t>
              </a:r>
            </a:p>
            <a:p>
              <a:pPr marL="401638" indent="-401638" defTabSz="1069975" eaLnBrk="0" hangingPunct="0"/>
              <a:r>
                <a:rPr lang="en-US" sz="1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Azerbaijan</a:t>
              </a:r>
              <a:endParaRPr 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Bangladesh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Bhutan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Kyrgyzstan</a:t>
              </a:r>
              <a:endParaRPr 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Lebanon</a:t>
              </a:r>
            </a:p>
            <a:p>
              <a:pPr marL="401638" indent="-401638" defTabSz="1069975" eaLnBrk="0" hangingPunct="0">
                <a:spcBef>
                  <a:spcPct val="14000"/>
                </a:spcBef>
              </a:pPr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Mongolia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Myanmar</a:t>
              </a:r>
            </a:p>
            <a:p>
              <a:pPr marL="401638" indent="-401638" defTabSz="1069975" eaLnBrk="0" hangingPunct="0">
                <a:spcBef>
                  <a:spcPct val="14000"/>
                </a:spcBef>
              </a:pPr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Nepal</a:t>
              </a:r>
            </a:p>
            <a:p>
              <a:pPr marL="401638" indent="-401638" defTabSz="1069975" eaLnBrk="0" hangingPunct="0">
                <a:spcBef>
                  <a:spcPct val="14000"/>
                </a:spcBef>
              </a:pPr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Palestine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Turkmenistan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Yemen</a:t>
              </a:r>
            </a:p>
          </p:txBody>
        </p:sp>
        <p:sp>
          <p:nvSpPr>
            <p:cNvPr id="15" name="Rectangle 43"/>
            <p:cNvSpPr>
              <a:spLocks noChangeArrowheads="1"/>
            </p:cNvSpPr>
            <p:nvPr/>
          </p:nvSpPr>
          <p:spPr bwMode="auto">
            <a:xfrm>
              <a:off x="573088" y="1241425"/>
              <a:ext cx="2336800" cy="538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7912" tIns="53954" rIns="107912" bIns="53954"/>
            <a:lstStyle/>
            <a:p>
              <a:pPr marL="401638" indent="-401638" defTabSz="1069975" eaLnBrk="0" hangingPunct="0">
                <a:spcBef>
                  <a:spcPct val="14000"/>
                </a:spcBef>
              </a:pPr>
              <a:r>
                <a:rPr lang="en-GB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AMERICAS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Antigua and Barbuda</a:t>
              </a:r>
            </a:p>
            <a:p>
              <a:pPr marL="401638" indent="-401638" defTabSz="1069975" eaLnBrk="0" hangingPunct="0"/>
              <a:r>
                <a:rPr lang="en-GB" sz="1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Barbados</a:t>
              </a:r>
            </a:p>
            <a:p>
              <a:pPr marL="401638" indent="-401638" defTabSz="1069975" eaLnBrk="0" hangingPunct="0"/>
              <a:r>
                <a:rPr lang="en-GB" sz="1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Bahamas</a:t>
              </a:r>
              <a:endPara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</a:endParaRP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Belize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Bolivia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Costa Rica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Dominica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Dominican Republic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Ecuador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El Salvador</a:t>
              </a:r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 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Grenada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Guatemala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Guyana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Haiti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Honduras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Jamaica</a:t>
              </a:r>
            </a:p>
            <a:p>
              <a:pPr marL="401638" indent="-401638" defTabSz="1069975" eaLnBrk="0" hangingPunct="0"/>
              <a:r>
                <a:rPr lang="en-US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Panama</a:t>
              </a:r>
              <a:endPara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</a:endParaRP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Paraguay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Peru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St Vincent &amp; Grenadines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Saint Lucia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Suriname</a:t>
              </a:r>
            </a:p>
            <a:p>
              <a:pPr marL="401638" indent="-401638" defTabSz="1069975" eaLnBrk="0" hangingPunct="0"/>
              <a:r>
                <a:rPr lang="en-GB" sz="13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Trinidad and Tobago</a:t>
              </a:r>
            </a:p>
            <a:p>
              <a:pPr marL="401638" indent="-401638" defTabSz="1069975" eaLnBrk="0" hangingPunct="0"/>
              <a:r>
                <a:rPr lang="en-GB" sz="1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Uruguay</a:t>
              </a:r>
              <a:endParaRPr lang="en-GB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16" name="Text Box 45"/>
            <p:cNvSpPr txBox="1">
              <a:spLocks noChangeArrowheads="1"/>
            </p:cNvSpPr>
            <p:nvPr/>
          </p:nvSpPr>
          <p:spPr bwMode="auto">
            <a:xfrm>
              <a:off x="7175500" y="2847975"/>
              <a:ext cx="1752600" cy="152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07" tIns="45705" rIns="91407" bIns="45705">
              <a:spAutoFit/>
            </a:bodyPr>
            <a:lstStyle>
              <a:lvl1pPr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1pPr>
              <a:lvl2pPr marL="742950" indent="-28575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2pPr>
              <a:lvl3pPr marL="1143000" indent="-22860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3pPr>
              <a:lvl4pPr marL="1600200" indent="-22860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4pPr>
              <a:lvl5pPr marL="2057400" indent="-22860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9pPr>
            </a:lstStyle>
            <a:p>
              <a:pPr marL="401638" indent="-401638" defTabSz="1069975">
                <a:spcBef>
                  <a:spcPct val="14000"/>
                </a:spcBef>
              </a:pPr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rPr>
                <a:t>ASIA-PACIFIC</a:t>
              </a:r>
            </a:p>
            <a:p>
              <a:r>
                <a:rPr lang="en-US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Brunei Darussalam</a:t>
              </a:r>
            </a:p>
            <a:p>
              <a:r>
                <a:rPr lang="en-US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Cambodia</a:t>
              </a:r>
            </a:p>
            <a:p>
              <a:r>
                <a:rPr lang="en-US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Fiji</a:t>
              </a:r>
            </a:p>
            <a:p>
              <a:r>
                <a:rPr lang="en-US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Lao PDR</a:t>
              </a:r>
            </a:p>
            <a:p>
              <a:r>
                <a:rPr lang="en-US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Papua New Guinea</a:t>
              </a:r>
            </a:p>
            <a:p>
              <a:endParaRPr lang="en-US" sz="1300" dirty="0">
                <a:solidFill>
                  <a:srgbClr val="EB1505"/>
                </a:solidFill>
              </a:endParaRPr>
            </a:p>
          </p:txBody>
        </p:sp>
        <p:sp>
          <p:nvSpPr>
            <p:cNvPr id="17" name="Text Box 46"/>
            <p:cNvSpPr txBox="1">
              <a:spLocks noChangeArrowheads="1"/>
            </p:cNvSpPr>
            <p:nvPr/>
          </p:nvSpPr>
          <p:spPr bwMode="auto">
            <a:xfrm>
              <a:off x="4606925" y="2060848"/>
              <a:ext cx="1212850" cy="4293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07" tIns="45705" rIns="91407" bIns="45705">
              <a:spAutoFit/>
            </a:bodyPr>
            <a:lstStyle>
              <a:lvl1pPr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1pPr>
              <a:lvl2pPr marL="742950" indent="-28575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2pPr>
              <a:lvl3pPr marL="1143000" indent="-22860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3pPr>
              <a:lvl4pPr marL="1600200" indent="-22860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4pPr>
              <a:lvl5pPr marL="2057400" indent="-228600" eaLnBrk="0" hangingPunct="0"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800" b="1">
                  <a:solidFill>
                    <a:srgbClr val="58585A"/>
                  </a:solidFill>
                  <a:latin typeface="Arial" charset="0"/>
                  <a:ea typeface="Osaka" pitchFamily="-92" charset="-128"/>
                </a:defRPr>
              </a:lvl9pPr>
            </a:lstStyle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Lesotho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Madagascar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Malawi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Mali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Mauritania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Mauritius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Mozambique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Namibia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Niger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Rwanda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Senegal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Seychelles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Sierra </a:t>
              </a:r>
              <a:r>
                <a:rPr lang="en-GB" sz="1300" b="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Leone</a:t>
              </a:r>
            </a:p>
            <a:p>
              <a:r>
                <a:rPr lang="en-GB" sz="1300" b="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South Sudan</a:t>
              </a:r>
              <a:endParaRPr lang="en-GB" sz="1300" b="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Sudan</a:t>
              </a:r>
            </a:p>
            <a:p>
              <a:r>
                <a:rPr lang="en-US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Swaziland</a:t>
              </a:r>
              <a:endParaRPr lang="en-GB" sz="1300" b="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Tanzania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Togo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Uganda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Zambia</a:t>
              </a:r>
            </a:p>
            <a:p>
              <a:r>
                <a:rPr lang="en-GB" sz="1300" b="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Zimbabwe</a:t>
              </a:r>
              <a:endParaRPr lang="en-US" sz="1300" b="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/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14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ize image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45392" y="188640"/>
            <a:ext cx="82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lang="fr-CH" baseline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Add title 30 to 50 + </a:t>
            </a:r>
            <a:br>
              <a:rPr lang="en-US" dirty="0" smtClean="0"/>
            </a:br>
            <a:r>
              <a:rPr lang="en-US" dirty="0" smtClean="0"/>
              <a:t>full-size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2720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4B7E-E566-4A57-AB06-61DBE131D09D}" type="datetimeFigureOut">
              <a:rPr lang="en-GB" smtClean="0"/>
              <a:pPr/>
              <a:t>26/06/2016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75A9-10A8-45BD-AA42-B00A83A0D99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796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ackground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2455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4B7E-E566-4A57-AB06-61DBE131D09D}" type="datetimeFigureOut">
              <a:rPr lang="en-GB" smtClean="0"/>
              <a:pPr/>
              <a:t>26/06/2016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D75A9-10A8-45BD-AA42-B00A83A0D99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323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background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57" y="9687"/>
            <a:ext cx="9144000" cy="688538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516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ture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609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th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80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work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0749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6262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ps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63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 background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536" y="6356350"/>
            <a:ext cx="792088" cy="365125"/>
          </a:xfrm>
        </p:spPr>
        <p:txBody>
          <a:bodyPr/>
          <a:lstStyle/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9" name="Picture 25" descr="IEC logo RV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556792"/>
            <a:ext cx="8280920" cy="4464496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 smtClean="0"/>
              <a:t>Add text: font size 28 to 38</a:t>
            </a:r>
          </a:p>
          <a:p>
            <a:pPr lvl="0"/>
            <a:r>
              <a:rPr lang="en-US" dirty="0" smtClean="0"/>
              <a:t>Add text: font size 28 to 38</a:t>
            </a:r>
          </a:p>
          <a:p>
            <a:pPr lvl="1"/>
            <a:r>
              <a:rPr lang="en-US" dirty="0" smtClean="0"/>
              <a:t>Add text: font size 28</a:t>
            </a:r>
          </a:p>
          <a:p>
            <a:pPr lvl="2"/>
            <a:r>
              <a:rPr lang="en-US" dirty="0" smtClean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5536" y="116632"/>
            <a:ext cx="82800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6399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800" y="1600201"/>
            <a:ext cx="8280000" cy="4421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10288" y="6356350"/>
            <a:ext cx="20621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ECF80-2704-418D-839A-8D4BDF450EED}" type="datetimeFigureOut">
              <a:rPr lang="fr-CH" smtClean="0"/>
              <a:pPr/>
              <a:t>26.06.2016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4896" y="6356350"/>
            <a:ext cx="4328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800" y="6356350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32AA8-9B4E-4D53-AE6E-350E87BFFB19}" type="slidenum">
              <a:rPr lang="fr-CH" smtClean="0"/>
              <a:pPr/>
              <a:t>‹#›</a:t>
            </a:fld>
            <a:endParaRPr lang="fr-CH"/>
          </a:p>
        </p:txBody>
      </p:sp>
      <p:pic>
        <p:nvPicPr>
          <p:cNvPr id="7" name="Picture 25" descr="IEC logo RVB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209" y="6092081"/>
            <a:ext cx="649287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42800" y="188640"/>
            <a:ext cx="828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contourW="12700">
              <a:bevelT w="25400" h="25400"/>
              <a:contourClr>
                <a:schemeClr val="tx1">
                  <a:lumMod val="95000"/>
                  <a:lumOff val="5000"/>
                </a:schemeClr>
              </a:contourClr>
            </a:sp3d>
          </a:bodyPr>
          <a:lstStyle/>
          <a:p>
            <a:r>
              <a:rPr lang="en-US" dirty="0" smtClean="0"/>
              <a:t>Title size 30 to 50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9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4" r:id="rId2"/>
    <p:sldLayoutId id="2147483671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75" r:id="rId11"/>
    <p:sldLayoutId id="2147483674" r:id="rId12"/>
    <p:sldLayoutId id="2147483673" r:id="rId13"/>
    <p:sldLayoutId id="2147483672" r:id="rId14"/>
    <p:sldLayoutId id="2147483669" r:id="rId15"/>
    <p:sldLayoutId id="2147483685" r:id="rId16"/>
    <p:sldLayoutId id="2147483683" r:id="rId17"/>
    <p:sldLayoutId id="2147483670" r:id="rId18"/>
    <p:sldLayoutId id="2147483686" r:id="rId19"/>
    <p:sldLayoutId id="2147483731" r:id="rId20"/>
  </p:sldLayoutIdLst>
  <p:timing>
    <p:tnLst>
      <p:par>
        <p:cTn id="1" dur="indefinite" restart="never" nodeType="tmRoot"/>
      </p:par>
    </p:tnLst>
  </p:timing>
  <p:txStyles>
    <p:titleStyle>
      <a:lvl1pPr marL="0" algn="l" defTabSz="914400" rtl="0" eaLnBrk="1" fontAlgn="base" latinLnBrk="0" hangingPunct="1">
        <a:spcBef>
          <a:spcPct val="0"/>
        </a:spcBef>
        <a:spcAft>
          <a:spcPct val="0"/>
        </a:spcAft>
        <a:buNone/>
        <a:defRPr lang="fr-CH" sz="4000" b="1" kern="1200" cap="none" spc="0" dirty="0" smtClean="0">
          <a:ln w="11430"/>
          <a:solidFill>
            <a:schemeClr val="tx1">
              <a:lumMod val="65000"/>
              <a:lumOff val="35000"/>
            </a:schemeClr>
          </a:soli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Tx/>
        <a:buFont typeface="Arial" pitchFamily="34" charset="0"/>
        <a:buChar char="•"/>
        <a:tabLst/>
        <a:defRPr sz="3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809625" indent="-447675" algn="l" defTabSz="914400" rtl="0" eaLnBrk="1" latinLnBrk="0" hangingPunct="1">
        <a:spcBef>
          <a:spcPts val="0"/>
        </a:spcBef>
        <a:buFont typeface="Symbol" pitchFamily="18" charset="2"/>
        <a:buChar char=""/>
        <a:defRPr sz="2800" b="1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Symbol" pitchFamily="18" charset="2"/>
        <a:buChar char="-"/>
        <a:defRPr sz="24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rgbClr val="58585A"/>
          </a:solidFill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rgbClr val="58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pi@iec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c.ch/affiliates/adoptions/procedure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pi@iec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/>
          <a:srcRect l="3298"/>
          <a:stretch/>
        </p:blipFill>
        <p:spPr>
          <a:xfrm>
            <a:off x="0" y="-1107504"/>
            <a:ext cx="9386696" cy="6597536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51520" y="5594155"/>
            <a:ext cx="316835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ru-RU" sz="1600" b="1" kern="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Антуанетта</a:t>
            </a:r>
            <a:r>
              <a:rPr lang="ru-RU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 ПИТТЕЛУД</a:t>
            </a:r>
            <a:endParaRPr lang="en-US" sz="1600" b="1" kern="100" dirty="0" smtClean="0">
              <a:solidFill>
                <a:schemeClr val="tx1">
                  <a:lumMod val="65000"/>
                  <a:lumOff val="35000"/>
                </a:schemeClr>
              </a:solidFill>
              <a:ea typeface="Meiryo" pitchFamily="34" charset="-128"/>
              <a:cs typeface="Meiryo" pitchFamily="34" charset="-128"/>
            </a:endParaRPr>
          </a:p>
          <a:p>
            <a:pPr>
              <a:spcBef>
                <a:spcPts val="0"/>
              </a:spcBef>
            </a:pPr>
            <a:r>
              <a:rPr lang="en-US" sz="1600" b="1" dirty="0" err="1"/>
              <a:t>Уполномоченный</a:t>
            </a:r>
            <a:r>
              <a:rPr lang="ru-RU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 </a:t>
            </a:r>
            <a:r>
              <a:rPr lang="ru-RU" sz="1600" b="1" kern="100" dirty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по </a:t>
            </a:r>
            <a:r>
              <a:rPr lang="ru-RU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внешним связям 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– 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  <a:hlinkClick r:id="rId4"/>
              </a:rPr>
              <a:t>api@iec.ch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 </a:t>
            </a:r>
            <a:r>
              <a:rPr lang="ru-RU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МЭК 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www.iec.ch</a:t>
            </a:r>
          </a:p>
          <a:p>
            <a:pPr>
              <a:spcBef>
                <a:spcPts val="0"/>
              </a:spcBef>
            </a:pP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Skype </a:t>
            </a:r>
            <a:r>
              <a:rPr lang="en-US" sz="1600" b="1" kern="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antoinette-iec</a:t>
            </a:r>
            <a:endParaRPr lang="en-US" sz="1600" b="1" kern="100" dirty="0" smtClean="0">
              <a:solidFill>
                <a:schemeClr val="tx1">
                  <a:lumMod val="65000"/>
                  <a:lumOff val="35000"/>
                </a:schemeClr>
              </a:solidFill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419872" y="560215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ru-RU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МГС</a:t>
            </a:r>
            <a:endParaRPr lang="en-US" b="1" kern="100" dirty="0" smtClean="0">
              <a:solidFill>
                <a:schemeClr val="tx1">
                  <a:lumMod val="65000"/>
                  <a:lumOff val="35000"/>
                </a:schemeClr>
              </a:solidFill>
              <a:ea typeface="Meiryo" pitchFamily="34" charset="-128"/>
              <a:cs typeface="Meiryo" pitchFamily="34" charset="-128"/>
            </a:endParaRPr>
          </a:p>
          <a:p>
            <a:pPr>
              <a:spcBef>
                <a:spcPts val="0"/>
              </a:spcBef>
            </a:pPr>
            <a:r>
              <a:rPr lang="ru-RU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Баку - </a:t>
            </a:r>
            <a:r>
              <a:rPr lang="en-US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27 </a:t>
            </a:r>
            <a:r>
              <a:rPr lang="ru-RU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июня </a:t>
            </a:r>
            <a:r>
              <a:rPr lang="en-US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2016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23528" y="1844824"/>
            <a:ext cx="9145016" cy="2800767"/>
          </a:xfrm>
        </p:spPr>
        <p:txBody>
          <a:bodyPr/>
          <a:lstStyle/>
          <a:p>
            <a:pPr>
              <a:defRPr/>
            </a:pPr>
            <a:r>
              <a:rPr lang="ru-RU" sz="4400" dirty="0" smtClean="0">
                <a:solidFill>
                  <a:srgbClr val="E8D230"/>
                </a:solidFill>
              </a:rPr>
              <a:t>Принятие международных стандартов МЭК на региональном и национальном уровнях</a:t>
            </a:r>
            <a:endParaRPr lang="en-GB" sz="4400" b="1" cap="none" dirty="0">
              <a:solidFill>
                <a:srgbClr val="E8D23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42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95536" y="1556792"/>
            <a:ext cx="5904656" cy="4752528"/>
          </a:xfrm>
        </p:spPr>
        <p:txBody>
          <a:bodyPr>
            <a:normAutofit lnSpcReduction="10000"/>
          </a:bodyPr>
          <a:lstStyle/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800" dirty="0" smtClean="0">
                <a:solidFill>
                  <a:srgbClr val="58585A"/>
                </a:solidFill>
                <a:cs typeface="Arial" pitchFamily="34" charset="0"/>
              </a:rPr>
              <a:t>Публикация региональных либо национальных нормативных документов</a:t>
            </a: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endParaRPr lang="en-GB" sz="2800" kern="1200" dirty="0" smtClean="0">
              <a:solidFill>
                <a:srgbClr val="58585A"/>
              </a:solidFill>
              <a:cs typeface="Arial" pitchFamily="34" charset="0"/>
            </a:endParaRP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800" dirty="0" smtClean="0">
                <a:solidFill>
                  <a:srgbClr val="58585A"/>
                </a:solidFill>
                <a:cs typeface="Arial" pitchFamily="34" charset="0"/>
              </a:rPr>
              <a:t>Основанных на международном стандарте</a:t>
            </a: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endParaRPr lang="en-GB" sz="2800" kern="1200" dirty="0" smtClean="0">
              <a:solidFill>
                <a:srgbClr val="58585A"/>
              </a:solidFill>
              <a:cs typeface="Arial" pitchFamily="34" charset="0"/>
            </a:endParaRPr>
          </a:p>
          <a:p>
            <a:pPr defTabSz="179388" eaLnBrk="1" fontAlgn="ctr" hangingPunct="1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800" kern="1200" dirty="0" smtClean="0">
                <a:solidFill>
                  <a:srgbClr val="58585A"/>
                </a:solidFill>
                <a:cs typeface="Arial" pitchFamily="34" charset="0"/>
              </a:rPr>
              <a:t>Имеет тот же статус, что и национальный стандарт либо другой нормативный документ</a:t>
            </a:r>
            <a:endParaRPr lang="en-ZA" sz="2800" kern="1200" dirty="0" smtClean="0">
              <a:solidFill>
                <a:srgbClr val="58585A"/>
              </a:solidFill>
              <a:cs typeface="Arial" pitchFamily="34" charset="0"/>
            </a:endParaRPr>
          </a:p>
          <a:p>
            <a:pPr marL="0" indent="0" defTabSz="179388" eaLnBrk="1" fontAlgn="ctr" hangingPunct="1">
              <a:lnSpc>
                <a:spcPct val="80000"/>
              </a:lnSpc>
              <a:buClr>
                <a:srgbClr val="58585A"/>
              </a:buClr>
              <a:buSzPct val="150000"/>
              <a:buNone/>
              <a:defRPr/>
            </a:pPr>
            <a:endParaRPr lang="en-GB" sz="2800" kern="1200" dirty="0">
              <a:solidFill>
                <a:srgbClr val="58585A"/>
              </a:solidFill>
              <a:cs typeface="Arial" pitchFamily="34" charset="0"/>
            </a:endParaRPr>
          </a:p>
          <a:p>
            <a:pPr defTabSz="179388" eaLnBrk="1" fontAlgn="ctr" hangingPunct="1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800" kern="1200" dirty="0" smtClean="0">
                <a:solidFill>
                  <a:srgbClr val="58585A"/>
                </a:solidFill>
                <a:cs typeface="Arial" pitchFamily="34" charset="0"/>
              </a:rPr>
              <a:t>Могут быть отклонения</a:t>
            </a:r>
            <a:endParaRPr lang="en-GB" sz="2800" kern="1200" dirty="0">
              <a:solidFill>
                <a:srgbClr val="58585A"/>
              </a:solidFill>
              <a:cs typeface="Arial" pitchFamily="34" charset="0"/>
            </a:endParaRPr>
          </a:p>
        </p:txBody>
      </p:sp>
      <p:pic>
        <p:nvPicPr>
          <p:cNvPr id="38916" name="Picture 4" descr="MCj042409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1988840"/>
            <a:ext cx="2731919" cy="295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10</a:t>
            </a:fld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принятие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865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TextBox 1"/>
          <p:cNvSpPr txBox="1">
            <a:spLocks noChangeArrowheads="1"/>
          </p:cNvSpPr>
          <p:nvPr/>
        </p:nvSpPr>
        <p:spPr bwMode="auto">
          <a:xfrm>
            <a:off x="473305" y="5385410"/>
            <a:ext cx="81835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ts val="1000"/>
              </a:spcBef>
              <a:spcAft>
                <a:spcPts val="1000"/>
              </a:spcAft>
            </a:pPr>
            <a:r>
              <a:rPr lang="ru-RU" sz="2400" b="1" dirty="0" smtClean="0">
                <a:latin typeface="+mn-lt"/>
                <a:ea typeface="+mn-ea"/>
              </a:rPr>
              <a:t>ПРИМЕЧАНИЕ</a:t>
            </a:r>
            <a:r>
              <a:rPr lang="en-ZA" sz="2400" b="1" dirty="0" smtClean="0">
                <a:latin typeface="+mn-lt"/>
                <a:ea typeface="+mn-ea"/>
              </a:rPr>
              <a:t>: </a:t>
            </a:r>
            <a:r>
              <a:rPr lang="ru-RU" sz="2400" b="1" dirty="0" smtClean="0">
                <a:latin typeface="+mn-lt"/>
                <a:ea typeface="+mn-ea"/>
              </a:rPr>
              <a:t>В рамках Партнерской программы МЭК возможны только идентичные принятия</a:t>
            </a:r>
            <a:r>
              <a:rPr lang="en-ZA" sz="2400" b="1" dirty="0" smtClean="0">
                <a:solidFill>
                  <a:srgbClr val="FF0000"/>
                </a:solidFill>
                <a:latin typeface="+mn-lt"/>
                <a:ea typeface="+mn-ea"/>
              </a:rPr>
              <a:t>.</a:t>
            </a:r>
            <a:endParaRPr lang="en-ZA" sz="24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952380"/>
              </p:ext>
            </p:extLst>
          </p:nvPr>
        </p:nvGraphicFramePr>
        <p:xfrm>
          <a:off x="0" y="1772818"/>
          <a:ext cx="9144000" cy="2952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98410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58585A"/>
                          </a:solidFill>
                        </a:rPr>
                        <a:t>Степени</a:t>
                      </a:r>
                      <a:r>
                        <a:rPr lang="fr-CH" sz="2000" b="1" dirty="0" smtClean="0">
                          <a:solidFill>
                            <a:srgbClr val="58585A"/>
                          </a:solidFill>
                        </a:rPr>
                        <a:t>:</a:t>
                      </a:r>
                      <a:endParaRPr lang="en-GB" sz="2000" b="1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58585A"/>
                          </a:solidFill>
                        </a:rPr>
                        <a:t>Идентичный</a:t>
                      </a:r>
                      <a:endParaRPr lang="en-GB" sz="1800" b="1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 smtClean="0">
                          <a:solidFill>
                            <a:srgbClr val="58585A"/>
                          </a:solidFill>
                        </a:rPr>
                        <a:t>Модифицирова-нный</a:t>
                      </a:r>
                      <a:endParaRPr lang="en-GB" sz="1800" b="1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58585A"/>
                          </a:solidFill>
                        </a:rPr>
                        <a:t>Неэквивалентный</a:t>
                      </a:r>
                      <a:endParaRPr lang="fr-CH" sz="1800" b="1" dirty="0" smtClean="0">
                        <a:solidFill>
                          <a:srgbClr val="58585A"/>
                        </a:solidFill>
                        <a:latin typeface="+mn-lt"/>
                        <a:ea typeface="+mn-ea"/>
                      </a:endParaRPr>
                    </a:p>
                  </a:txBody>
                  <a:tcPr anchor="ctr"/>
                </a:tc>
              </a:tr>
              <a:tr h="98410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58585A"/>
                          </a:solidFill>
                        </a:rPr>
                        <a:t>Принятие</a:t>
                      </a:r>
                      <a:r>
                        <a:rPr lang="fr-CH" sz="2000" b="1" dirty="0" smtClean="0">
                          <a:solidFill>
                            <a:srgbClr val="58585A"/>
                          </a:solidFill>
                        </a:rPr>
                        <a:t>:</a:t>
                      </a:r>
                      <a:endParaRPr lang="en-GB" sz="2000" b="1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rgbClr val="58585A"/>
                          </a:solidFill>
                        </a:rPr>
                        <a:t>Да</a:t>
                      </a:r>
                      <a:endParaRPr lang="en-GB" sz="2000" b="0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rgbClr val="58585A"/>
                          </a:solidFill>
                        </a:rPr>
                        <a:t>Да</a:t>
                      </a:r>
                      <a:endParaRPr lang="en-GB" sz="2000" b="0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58585A"/>
                          </a:solidFill>
                        </a:rPr>
                        <a:t>Нет</a:t>
                      </a:r>
                      <a:endParaRPr lang="fr-CH" sz="2000" b="0" dirty="0" smtClean="0">
                        <a:solidFill>
                          <a:srgbClr val="58585A"/>
                        </a:solidFill>
                        <a:cs typeface="Arial" charset="0"/>
                      </a:endParaRPr>
                    </a:p>
                  </a:txBody>
                  <a:tcPr anchor="ctr"/>
                </a:tc>
              </a:tr>
              <a:tr h="98410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58585A"/>
                          </a:solidFill>
                        </a:rPr>
                        <a:t>Обозначения</a:t>
                      </a:r>
                      <a:r>
                        <a:rPr lang="fr-CH" sz="2000" b="1" dirty="0" smtClean="0">
                          <a:solidFill>
                            <a:srgbClr val="58585A"/>
                          </a:solidFill>
                        </a:rPr>
                        <a:t>:</a:t>
                      </a:r>
                      <a:endParaRPr lang="en-GB" sz="2000" b="1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b="0" dirty="0" smtClean="0">
                          <a:solidFill>
                            <a:srgbClr val="58585A"/>
                          </a:solidFill>
                        </a:rPr>
                        <a:t>IDT</a:t>
                      </a:r>
                      <a:endParaRPr lang="en-GB" sz="2000" b="0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b="0" dirty="0" smtClean="0">
                          <a:solidFill>
                            <a:srgbClr val="58585A"/>
                          </a:solidFill>
                        </a:rPr>
                        <a:t>MOD</a:t>
                      </a:r>
                      <a:endParaRPr lang="en-GB" sz="2000" b="0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000" b="0" dirty="0" smtClean="0">
                          <a:solidFill>
                            <a:srgbClr val="58585A"/>
                          </a:solidFill>
                        </a:rPr>
                        <a:t>NEQ</a:t>
                      </a:r>
                      <a:endParaRPr lang="en-GB" sz="2000" b="0" dirty="0">
                        <a:solidFill>
                          <a:srgbClr val="58585A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11</a:t>
            </a:fld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936" cy="1325563"/>
          </a:xfrm>
        </p:spPr>
        <p:txBody>
          <a:bodyPr/>
          <a:lstStyle/>
          <a:p>
            <a:r>
              <a:rPr lang="ru-RU" dirty="0" smtClean="0"/>
              <a:t>Три степени соответствия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767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305800" cy="720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/>
              <a:t>Заявление о принятии МС МЭК подается на сайте </a:t>
            </a:r>
            <a:r>
              <a:rPr lang="en-ZA" u="sng" dirty="0" smtClean="0">
                <a:solidFill>
                  <a:srgbClr val="58585A"/>
                </a:solidFill>
              </a:rPr>
              <a:t>http</a:t>
            </a:r>
            <a:r>
              <a:rPr lang="en-ZA" u="sng" dirty="0">
                <a:solidFill>
                  <a:srgbClr val="58585A"/>
                </a:solidFill>
              </a:rPr>
              <a:t>://std.iec.ch/adoptions</a:t>
            </a:r>
            <a:br>
              <a:rPr lang="en-ZA" u="sng" dirty="0">
                <a:solidFill>
                  <a:srgbClr val="58585A"/>
                </a:solidFill>
              </a:rPr>
            </a:br>
            <a:endParaRPr lang="en-ZA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548688" y="2348880"/>
            <a:ext cx="8210712" cy="4234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400" dirty="0" smtClean="0">
                <a:solidFill>
                  <a:srgbClr val="58585A"/>
                </a:solidFill>
              </a:rPr>
              <a:t>В МЭК существует база данных по принятым международным стандартам МЭК </a:t>
            </a:r>
            <a:r>
              <a:rPr lang="en-ZA" sz="2400" dirty="0" smtClean="0">
                <a:solidFill>
                  <a:srgbClr val="58585A"/>
                </a:solidFill>
              </a:rPr>
              <a:t>– </a:t>
            </a:r>
            <a:r>
              <a:rPr lang="ru-RU" sz="2400" u="sng" dirty="0" smtClean="0">
                <a:solidFill>
                  <a:srgbClr val="58585A"/>
                </a:solidFill>
              </a:rPr>
              <a:t>члены должны вносить данные о принятии напрямую</a:t>
            </a:r>
            <a:r>
              <a:rPr lang="en-ZA" sz="2400" u="sng" dirty="0" smtClean="0">
                <a:solidFill>
                  <a:srgbClr val="58585A"/>
                </a:solidFill>
              </a:rPr>
              <a:t> </a:t>
            </a:r>
            <a:br>
              <a:rPr lang="en-ZA" sz="2400" u="sng" dirty="0" smtClean="0">
                <a:solidFill>
                  <a:srgbClr val="58585A"/>
                </a:solidFill>
              </a:rPr>
            </a:br>
            <a:endParaRPr lang="en-ZA" sz="2400" u="sng" dirty="0" smtClean="0">
              <a:solidFill>
                <a:srgbClr val="58585A"/>
              </a:solidFill>
            </a:endParaRPr>
          </a:p>
          <a:p>
            <a:pPr>
              <a:defRPr/>
            </a:pPr>
            <a:r>
              <a:rPr lang="ru-RU" sz="2400" u="sng" dirty="0" err="1" smtClean="0">
                <a:solidFill>
                  <a:schemeClr val="tx1"/>
                </a:solidFill>
              </a:rPr>
              <a:t>Аффилированные</a:t>
            </a:r>
            <a:r>
              <a:rPr lang="ru-RU" sz="2400" u="sng" dirty="0" smtClean="0">
                <a:solidFill>
                  <a:schemeClr val="tx1"/>
                </a:solidFill>
              </a:rPr>
              <a:t> страны должны подать заявление о том что</a:t>
            </a:r>
            <a:r>
              <a:rPr lang="en-ZA" sz="2400" u="sng" dirty="0" smtClean="0">
                <a:solidFill>
                  <a:schemeClr val="tx1"/>
                </a:solidFill>
              </a:rPr>
              <a:t>:</a:t>
            </a:r>
          </a:p>
          <a:p>
            <a:pPr marL="722313" lvl="1" indent="-269875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Принятия международных стандартов МЭК  были осуществлены в соответствии с Руководством ИСО/МЭК 21 и процедурой, предусмотренной для </a:t>
            </a:r>
            <a:r>
              <a:rPr lang="ru-RU" sz="2400" dirty="0" err="1" smtClean="0">
                <a:solidFill>
                  <a:schemeClr val="tx1"/>
                </a:solidFill>
              </a:rPr>
              <a:t>аффилированных</a:t>
            </a:r>
            <a:r>
              <a:rPr lang="ru-RU" sz="2400" dirty="0" smtClean="0">
                <a:solidFill>
                  <a:schemeClr val="tx1"/>
                </a:solidFill>
              </a:rPr>
              <a:t> стран</a:t>
            </a:r>
            <a:endParaRPr lang="en-ZA" sz="2400" dirty="0" smtClean="0">
              <a:solidFill>
                <a:schemeClr val="tx1"/>
              </a:solidFill>
            </a:endParaRPr>
          </a:p>
          <a:p>
            <a:pPr marL="722313" lvl="1" indent="-269875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 таком случае</a:t>
            </a:r>
            <a:r>
              <a:rPr lang="en-ZA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в соответствии с национальным законом</a:t>
            </a:r>
            <a:r>
              <a:rPr lang="en-ZA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данные стандарты могут указываться в национальных законах или регламентах</a:t>
            </a:r>
            <a:endParaRPr lang="en-ZA" sz="2400" dirty="0" smtClean="0">
              <a:solidFill>
                <a:schemeClr val="tx1"/>
              </a:solidFill>
            </a:endParaRPr>
          </a:p>
          <a:p>
            <a:pPr marL="722313" lvl="1" indent="-269875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Все переводы были сделаны точно</a:t>
            </a:r>
            <a:endParaRPr lang="en-ZA" sz="2400" dirty="0" smtClean="0">
              <a:solidFill>
                <a:schemeClr val="tx1"/>
              </a:solidFill>
            </a:endParaRPr>
          </a:p>
          <a:p>
            <a:pPr lvl="1" indent="0">
              <a:buFont typeface="Arial" pitchFamily="34" charset="0"/>
              <a:buNone/>
              <a:defRPr/>
            </a:pPr>
            <a:endParaRPr lang="en-ZA" sz="1600" dirty="0" smtClean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12</a:t>
            </a:fld>
            <a:endParaRPr lang="en-GB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5536" y="1124744"/>
            <a:ext cx="8280920" cy="4896544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/>
              <a:t>Аффилированные</a:t>
            </a:r>
            <a:r>
              <a:rPr lang="ru-RU" dirty="0" smtClean="0"/>
              <a:t> страны могут принимать МС МЭК посредством вспомогательной процедуры (см. </a:t>
            </a:r>
            <a:r>
              <a:rPr lang="ru-RU" dirty="0" smtClean="0">
                <a:hlinkClick r:id="rId3"/>
              </a:rPr>
              <a:t>http://www.iec.ch/affiliates/adoptions/procedure.htm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Они бесплатно получают 200 МС МЭК (включая исправления и новые издания)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ru-RU" dirty="0" smtClean="0"/>
              <a:t>400 если они имеют статус Партнер Плюс</a:t>
            </a:r>
            <a:endParaRPr lang="en-GB" dirty="0" smtClean="0"/>
          </a:p>
          <a:p>
            <a:r>
              <a:rPr lang="ru-RU" dirty="0" smtClean="0"/>
              <a:t>Им не разрешается продавать </a:t>
            </a:r>
            <a:r>
              <a:rPr lang="en-US" dirty="0" err="1"/>
              <a:t>эти</a:t>
            </a:r>
            <a:r>
              <a:rPr lang="en-US" dirty="0"/>
              <a:t> </a:t>
            </a:r>
            <a:r>
              <a:rPr lang="en-US" dirty="0" err="1" smtClean="0"/>
              <a:t>файлы</a:t>
            </a:r>
            <a:r>
              <a:rPr lang="ru-RU" dirty="0" smtClean="0"/>
              <a:t>, которые они получили бесплатно </a:t>
            </a:r>
          </a:p>
          <a:p>
            <a:r>
              <a:rPr lang="ru-RU" dirty="0" smtClean="0"/>
              <a:t>Они могут делать копии для членов их НЭК</a:t>
            </a:r>
          </a:p>
          <a:p>
            <a:r>
              <a:rPr lang="ru-RU" dirty="0" smtClean="0"/>
              <a:t> Копии для заинтересованных сторон можно приобрести в Центральном офисе МЭК со скидкой 90% если запрос делается через контакты для </a:t>
            </a:r>
            <a:r>
              <a:rPr lang="ru-RU" dirty="0" err="1" smtClean="0"/>
              <a:t>аффилированных</a:t>
            </a:r>
            <a:r>
              <a:rPr lang="ru-RU" dirty="0" smtClean="0"/>
              <a:t> стран</a:t>
            </a:r>
            <a:endParaRPr lang="en-GB" dirty="0" smtClean="0"/>
          </a:p>
          <a:p>
            <a:r>
              <a:rPr lang="ru-RU" dirty="0" smtClean="0"/>
              <a:t>Если </a:t>
            </a:r>
            <a:r>
              <a:rPr lang="ru-RU" dirty="0" err="1" smtClean="0"/>
              <a:t>аффилированным</a:t>
            </a:r>
            <a:r>
              <a:rPr lang="ru-RU" dirty="0" smtClean="0"/>
              <a:t> странам необходимо принять больше чем 200 МС МЭК (либо 400 в статусе Партнер Плюс), то дополнительные МС МЭК следует приобретать через центральный офис МЭК со скидкой 50%.</a:t>
            </a:r>
            <a:endParaRPr lang="en-GB" dirty="0" smtClean="0"/>
          </a:p>
          <a:p>
            <a:r>
              <a:rPr lang="ru-RU" sz="3200" dirty="0" smtClean="0">
                <a:solidFill>
                  <a:srgbClr val="FF0000"/>
                </a:solidFill>
              </a:rPr>
              <a:t>Облегченная процедура принятия для </a:t>
            </a:r>
            <a:r>
              <a:rPr lang="ru-RU" sz="3200" dirty="0" err="1" smtClean="0">
                <a:solidFill>
                  <a:srgbClr val="FF0000"/>
                </a:solidFill>
              </a:rPr>
              <a:t>аффилированных</a:t>
            </a:r>
            <a:r>
              <a:rPr lang="ru-RU" sz="3200" dirty="0" smtClean="0">
                <a:solidFill>
                  <a:srgbClr val="FF0000"/>
                </a:solidFill>
              </a:rPr>
              <a:t> стран МЭК:</a:t>
            </a:r>
          </a:p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hlinkClick r:id="rId3"/>
              </a:rPr>
              <a:t>http://www.iec.ch/affiliates/adoptions/procedure.htm</a:t>
            </a:r>
            <a:endParaRPr lang="en-US" sz="3200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16633"/>
            <a:ext cx="8496944" cy="936103"/>
          </a:xfrm>
        </p:spPr>
        <p:txBody>
          <a:bodyPr/>
          <a:lstStyle/>
          <a:p>
            <a:r>
              <a:rPr lang="ru-RU" sz="3200" dirty="0" smtClean="0"/>
              <a:t>Принятие международных стандартов МЭК для </a:t>
            </a:r>
            <a:r>
              <a:rPr lang="ru-RU" sz="3200" dirty="0" err="1" smtClean="0"/>
              <a:t>аффилированных</a:t>
            </a:r>
            <a:r>
              <a:rPr lang="ru-RU" sz="3200" dirty="0" smtClean="0"/>
              <a:t> стран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36900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14325" y="216000"/>
            <a:ext cx="8715375" cy="720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dirty="0"/>
              <a:t>Как получить документы для принятия из первоисточника</a:t>
            </a:r>
            <a:endParaRPr lang="en-GB" sz="3200" dirty="0"/>
          </a:p>
        </p:txBody>
      </p:sp>
      <p:sp>
        <p:nvSpPr>
          <p:cNvPr id="737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9463" y="1052737"/>
            <a:ext cx="8181975" cy="4968552"/>
          </a:xfrm>
        </p:spPr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ru-RU" u="sng" dirty="0" smtClean="0"/>
              <a:t>Для национальных комитетов МЭК</a:t>
            </a:r>
            <a:r>
              <a:rPr lang="en-GB" dirty="0" smtClean="0"/>
              <a:t>: </a:t>
            </a:r>
            <a:endParaRPr lang="ru-RU" dirty="0" smtClean="0"/>
          </a:p>
          <a:p>
            <a:pPr lvl="0">
              <a:buNone/>
              <a:defRPr/>
            </a:pPr>
            <a:r>
              <a:rPr lang="ru-RU" dirty="0" smtClean="0"/>
              <a:t>    Публикации МЭК в формате </a:t>
            </a:r>
            <a:r>
              <a:rPr lang="en-GB" dirty="0" smtClean="0"/>
              <a:t>Microsoft Word </a:t>
            </a:r>
            <a:r>
              <a:rPr lang="ru-RU" dirty="0" smtClean="0"/>
              <a:t>для национального принятия  </a:t>
            </a:r>
          </a:p>
          <a:p>
            <a:pPr marL="0" indent="0" eaLnBrk="1" hangingPunct="1">
              <a:buNone/>
              <a:defRPr/>
            </a:pPr>
            <a:endParaRPr lang="en-GB" sz="1000" dirty="0" smtClean="0">
              <a:solidFill>
                <a:srgbClr val="58585A"/>
              </a:solidFill>
            </a:endParaRPr>
          </a:p>
          <a:p>
            <a:pPr lvl="1">
              <a:buFont typeface="Wingdings" pitchFamily="2" charset="2"/>
              <a:buChar char="Ø"/>
              <a:defRPr/>
            </a:pPr>
            <a:r>
              <a:rPr lang="ru-RU" dirty="0" smtClean="0"/>
              <a:t>Посетите сайт МЭК: </a:t>
            </a:r>
            <a:r>
              <a:rPr lang="fr-CH" dirty="0" smtClean="0">
                <a:solidFill>
                  <a:schemeClr val="accent6"/>
                </a:solidFill>
              </a:rPr>
              <a:t>http</a:t>
            </a:r>
            <a:r>
              <a:rPr lang="fr-CH" dirty="0">
                <a:solidFill>
                  <a:schemeClr val="accent6"/>
                </a:solidFill>
              </a:rPr>
              <a:t>://std.iec.ch/iec-lib/revisablefile.nsf/</a:t>
            </a:r>
            <a:br>
              <a:rPr lang="fr-CH" dirty="0">
                <a:solidFill>
                  <a:schemeClr val="accent6"/>
                </a:solidFill>
              </a:rPr>
            </a:br>
            <a:r>
              <a:rPr lang="fr-CH" dirty="0" smtClean="0">
                <a:solidFill>
                  <a:schemeClr val="accent6"/>
                </a:solidFill>
              </a:rPr>
              <a:t>welcome?readform</a:t>
            </a:r>
            <a:endParaRPr lang="en-GB" u="sng" dirty="0" smtClean="0">
              <a:solidFill>
                <a:schemeClr val="accent6"/>
              </a:solidFill>
            </a:endParaRPr>
          </a:p>
          <a:p>
            <a:pPr lvl="1">
              <a:buFont typeface="Wingdings" pitchFamily="2" charset="2"/>
              <a:buChar char="Ø"/>
              <a:defRPr/>
            </a:pPr>
            <a:r>
              <a:rPr lang="ru-RU" dirty="0" smtClean="0"/>
              <a:t>Обратитесь в </a:t>
            </a:r>
            <a:r>
              <a:rPr lang="en-US" dirty="0" err="1"/>
              <a:t>Центральное</a:t>
            </a:r>
            <a:r>
              <a:rPr lang="en-US" dirty="0"/>
              <a:t> </a:t>
            </a:r>
            <a:r>
              <a:rPr lang="en-US" dirty="0" err="1"/>
              <a:t>бюро</a:t>
            </a:r>
            <a:r>
              <a:rPr lang="en-US" dirty="0"/>
              <a:t> </a:t>
            </a:r>
            <a:r>
              <a:rPr lang="ru-RU" dirty="0" smtClean="0"/>
              <a:t>: Техническая информационная поддержка и службы </a:t>
            </a:r>
            <a:r>
              <a:rPr lang="fr-CH" dirty="0" smtClean="0">
                <a:solidFill>
                  <a:schemeClr val="accent6"/>
                </a:solidFill>
              </a:rPr>
              <a:t>tiss@iec.ch</a:t>
            </a:r>
            <a:endParaRPr lang="fr-CH" dirty="0">
              <a:solidFill>
                <a:schemeClr val="accent6"/>
              </a:solidFill>
            </a:endParaRPr>
          </a:p>
          <a:p>
            <a:pPr lvl="1" indent="0" eaLnBrk="1" hangingPunct="1">
              <a:buNone/>
              <a:defRPr/>
            </a:pPr>
            <a:endParaRPr lang="en-GB" dirty="0"/>
          </a:p>
          <a:p>
            <a:pPr lvl="0"/>
            <a:r>
              <a:rPr lang="ru-RU" u="sng" dirty="0" smtClean="0"/>
              <a:t>Для </a:t>
            </a:r>
            <a:r>
              <a:rPr lang="ru-RU" u="sng" dirty="0" err="1" smtClean="0"/>
              <a:t>аффилированных</a:t>
            </a:r>
            <a:r>
              <a:rPr lang="ru-RU" u="sng" dirty="0" smtClean="0"/>
              <a:t> стран МЭК</a:t>
            </a:r>
            <a:r>
              <a:rPr lang="en-GB" u="sng" dirty="0" smtClean="0"/>
              <a:t>:</a:t>
            </a:r>
            <a:endParaRPr lang="ru-RU" dirty="0" smtClean="0"/>
          </a:p>
          <a:p>
            <a:pPr marL="0" indent="0" eaLnBrk="1" hangingPunct="1">
              <a:buNone/>
              <a:defRPr/>
            </a:pPr>
            <a:endParaRPr lang="en-GB" sz="1000" dirty="0" smtClean="0">
              <a:solidFill>
                <a:srgbClr val="58585A"/>
              </a:solidFill>
            </a:endParaRPr>
          </a:p>
          <a:p>
            <a:pPr lvl="1">
              <a:buFont typeface="Wingdings" pitchFamily="2" charset="2"/>
              <a:buChar char="Ø"/>
              <a:defRPr/>
            </a:pPr>
            <a:r>
              <a:rPr lang="ru-RU" dirty="0" smtClean="0"/>
              <a:t>Посетите раздел сайта, посвященный принятию на национальном уровне:</a:t>
            </a:r>
          </a:p>
          <a:p>
            <a:pPr lvl="1" indent="0" eaLnBrk="1" hangingPunct="1">
              <a:buFont typeface="Arial" pitchFamily="34" charset="0"/>
              <a:buNone/>
              <a:defRPr/>
            </a:pPr>
            <a:endParaRPr lang="en-GB" sz="1000" dirty="0" smtClean="0">
              <a:solidFill>
                <a:srgbClr val="58585A"/>
              </a:solidFill>
            </a:endParaRPr>
          </a:p>
          <a:p>
            <a:pPr lvl="1" indent="0" eaLnBrk="1" hangingPunct="1"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accent6"/>
                </a:solidFill>
              </a:rPr>
              <a:t>http://www.iec.ch/affiliates/adoptions/procedure.htm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ru-RU" dirty="0" smtClean="0"/>
              <a:t>Свяжитесь с </a:t>
            </a:r>
            <a:r>
              <a:rPr lang="ru-RU" dirty="0" err="1" smtClean="0"/>
              <a:t>аффилированным</a:t>
            </a:r>
            <a:r>
              <a:rPr lang="ru-RU" dirty="0" smtClean="0"/>
              <a:t> секретариатом: </a:t>
            </a:r>
            <a:r>
              <a:rPr lang="en-GB" dirty="0" smtClean="0">
                <a:solidFill>
                  <a:schemeClr val="accent6"/>
                </a:solidFill>
              </a:rPr>
              <a:t>affiliates@iec.ch</a:t>
            </a:r>
            <a:r>
              <a:rPr lang="en-GB" dirty="0" smtClean="0"/>
              <a:t> 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14</a:t>
            </a:fld>
            <a:endParaRPr lang="en-GB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8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453600" y="216000"/>
            <a:ext cx="8669337" cy="71913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dirty="0" smtClean="0"/>
              <a:t>Политика </a:t>
            </a:r>
            <a:r>
              <a:rPr lang="ru-RU" sz="2800" dirty="0"/>
              <a:t>продаж МЭК в отношении принятия на национальном уровне </a:t>
            </a: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553449" y="1196752"/>
            <a:ext cx="8090037" cy="5406179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58585A"/>
                </a:solidFill>
              </a:rPr>
              <a:t>Политика продаж раздел 5</a:t>
            </a:r>
            <a:r>
              <a:rPr lang="en-GB" sz="2000" i="1" dirty="0" smtClean="0">
                <a:solidFill>
                  <a:srgbClr val="58585A"/>
                </a:solidFill>
              </a:rPr>
              <a:t/>
            </a:r>
            <a:br>
              <a:rPr lang="en-GB" sz="2000" i="1" dirty="0" smtClean="0">
                <a:solidFill>
                  <a:srgbClr val="58585A"/>
                </a:solidFill>
              </a:rPr>
            </a:br>
            <a:r>
              <a:rPr lang="ru-RU" sz="2000" i="1" dirty="0" smtClean="0"/>
              <a:t>Включение текстов международных стандартов в полном либо частичном виде в национальные стандарты разрешается в соответствии с ИСО/МЭК Руководством 21-1 (2005)</a:t>
            </a:r>
            <a:endParaRPr lang="ru-RU" sz="2000" dirty="0" smtClean="0"/>
          </a:p>
          <a:p>
            <a:r>
              <a:rPr lang="ru-RU" sz="1800" dirty="0" smtClean="0"/>
              <a:t>В соответствии с решением КС от  2001/008: </a:t>
            </a:r>
          </a:p>
          <a:p>
            <a:r>
              <a:rPr lang="en-GB" sz="1800" i="1" dirty="0" smtClean="0"/>
              <a:t>"... </a:t>
            </a:r>
            <a:r>
              <a:rPr lang="ru-RU" sz="1800" i="1" dirty="0" smtClean="0"/>
              <a:t>Продажи национальных стандартов, содержащих оригинальные МЭК </a:t>
            </a:r>
            <a:r>
              <a:rPr lang="en-GB" sz="1800" i="1" dirty="0" smtClean="0"/>
              <a:t>PDF </a:t>
            </a:r>
            <a:r>
              <a:rPr lang="ru-RU" sz="1800" i="1" dirty="0" smtClean="0"/>
              <a:t>файлы подлежат выплате роялти  0% </a:t>
            </a:r>
            <a:r>
              <a:rPr lang="ru-RU" sz="1800" i="1" u="sng" dirty="0" smtClean="0"/>
              <a:t>от цены по МЭК каталогу и подробный отчет о продаже данных национальных стандартов </a:t>
            </a:r>
            <a:r>
              <a:rPr lang="ru-RU" sz="1800" i="1" dirty="0" smtClean="0"/>
              <a:t>предоставляется Ц</a:t>
            </a:r>
            <a:r>
              <a:rPr lang="en-US" sz="1600" dirty="0" smtClean="0"/>
              <a:t>Б </a:t>
            </a:r>
            <a:r>
              <a:rPr lang="ru-RU" sz="1800" i="1" dirty="0" smtClean="0"/>
              <a:t>ежеквартально".</a:t>
            </a:r>
            <a:endParaRPr lang="ru-RU" sz="1800" dirty="0" smtClean="0"/>
          </a:p>
          <a:p>
            <a:pPr lvl="0"/>
            <a:r>
              <a:rPr lang="ru-RU" sz="1800" dirty="0" smtClean="0"/>
              <a:t>ПРИМЕЧАНИЕ 1   Политика продаж  в отношении национального принятия относится и к методу подтверждения и к методу повторной публикации (включая переводы).</a:t>
            </a:r>
          </a:p>
          <a:p>
            <a:pPr lvl="0"/>
            <a:r>
              <a:rPr lang="ru-RU" sz="2000" dirty="0" smtClean="0">
                <a:solidFill>
                  <a:srgbClr val="58585A"/>
                </a:solidFill>
              </a:rPr>
              <a:t>ПРИМЕЧАНИЕ 2</a:t>
            </a:r>
            <a:r>
              <a:rPr lang="en-ZA" sz="2000" dirty="0" smtClean="0">
                <a:solidFill>
                  <a:srgbClr val="58585A"/>
                </a:solidFill>
              </a:rPr>
              <a:t> </a:t>
            </a:r>
            <a:r>
              <a:rPr lang="ru-RU" sz="2000" dirty="0" smtClean="0"/>
              <a:t>Данная политика относится к полноправным и ассоциированным членам МЭК.  </a:t>
            </a:r>
            <a:r>
              <a:rPr lang="ru-RU" sz="2000" dirty="0" smtClean="0">
                <a:solidFill>
                  <a:srgbClr val="FF0000"/>
                </a:solidFill>
              </a:rPr>
              <a:t>Для аффилированных членов </a:t>
            </a:r>
            <a:r>
              <a:rPr lang="en-US" sz="1800" dirty="0" err="1"/>
              <a:t>действует</a:t>
            </a:r>
            <a:r>
              <a:rPr lang="en-US" sz="1800" dirty="0"/>
              <a:t> </a:t>
            </a:r>
            <a:r>
              <a:rPr lang="en-US" sz="1800" dirty="0" err="1"/>
              <a:t>особая</a:t>
            </a:r>
            <a:r>
              <a:rPr lang="en-US" sz="1800" dirty="0"/>
              <a:t> </a:t>
            </a:r>
            <a:r>
              <a:rPr lang="en-US" sz="1800" dirty="0" err="1"/>
              <a:t>процедура</a:t>
            </a:r>
            <a:r>
              <a:rPr lang="ru-RU" sz="2100" dirty="0" smtClean="0">
                <a:solidFill>
                  <a:srgbClr val="FF0000"/>
                </a:solidFill>
              </a:rPr>
              <a:t>– они  не имеют права продавать полученные ими бесплатные копии, но могут использовать их для внутренних нужд. </a:t>
            </a:r>
          </a:p>
          <a:p>
            <a:endParaRPr lang="en-ZA" sz="20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15</a:t>
            </a:fld>
            <a:endParaRPr lang="en-GB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02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/>
          <a:srcRect l="3298"/>
          <a:stretch/>
        </p:blipFill>
        <p:spPr>
          <a:xfrm>
            <a:off x="-35091" y="-1062507"/>
            <a:ext cx="9567224" cy="6597536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51520" y="5594155"/>
            <a:ext cx="316835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ru-RU" sz="1600" b="1" kern="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Антуанетта</a:t>
            </a:r>
            <a:r>
              <a:rPr lang="ru-RU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 ПИТТЕЛУД</a:t>
            </a:r>
            <a:endParaRPr lang="en-US" sz="1600" b="1" kern="100" dirty="0" smtClean="0">
              <a:solidFill>
                <a:schemeClr val="tx1">
                  <a:lumMod val="65000"/>
                  <a:lumOff val="35000"/>
                </a:schemeClr>
              </a:solidFill>
              <a:ea typeface="Meiryo" pitchFamily="34" charset="-128"/>
              <a:cs typeface="Meiryo" pitchFamily="34" charset="-128"/>
            </a:endParaRPr>
          </a:p>
          <a:p>
            <a:pPr>
              <a:spcBef>
                <a:spcPts val="0"/>
              </a:spcBef>
            </a:pPr>
            <a:r>
              <a:rPr lang="en-US" sz="1600" b="1" dirty="0" err="1"/>
              <a:t>Уполномоченны</a:t>
            </a:r>
            <a:r>
              <a:rPr lang="en-US" sz="1600" dirty="0" err="1"/>
              <a:t>й</a:t>
            </a:r>
            <a:r>
              <a:rPr lang="en-US" sz="1600" dirty="0"/>
              <a:t> </a:t>
            </a:r>
            <a:r>
              <a:rPr lang="ru-RU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по внешним связям 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– 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  <a:hlinkClick r:id="rId4"/>
              </a:rPr>
              <a:t>api@iec.ch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 </a:t>
            </a:r>
            <a:r>
              <a:rPr lang="ru-RU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МЭК </a:t>
            </a: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www.iec.ch</a:t>
            </a:r>
          </a:p>
          <a:p>
            <a:pPr>
              <a:spcBef>
                <a:spcPts val="0"/>
              </a:spcBef>
            </a:pPr>
            <a:r>
              <a:rPr lang="en-US" sz="1600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Skype </a:t>
            </a:r>
            <a:r>
              <a:rPr lang="en-US" sz="1600" b="1" kern="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antoinette-iec</a:t>
            </a:r>
            <a:endParaRPr lang="en-US" sz="1600" b="1" kern="100" dirty="0" smtClean="0">
              <a:solidFill>
                <a:schemeClr val="tx1">
                  <a:lumMod val="65000"/>
                  <a:lumOff val="35000"/>
                </a:schemeClr>
              </a:solidFill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3419872" y="560215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ru-RU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МГС</a:t>
            </a:r>
            <a:endParaRPr lang="en-US" b="1" kern="100" dirty="0" smtClean="0">
              <a:solidFill>
                <a:schemeClr val="tx1">
                  <a:lumMod val="65000"/>
                  <a:lumOff val="35000"/>
                </a:schemeClr>
              </a:solidFill>
              <a:ea typeface="Meiryo" pitchFamily="34" charset="-128"/>
              <a:cs typeface="Meiryo" pitchFamily="34" charset="-128"/>
            </a:endParaRPr>
          </a:p>
          <a:p>
            <a:pPr>
              <a:spcBef>
                <a:spcPts val="0"/>
              </a:spcBef>
            </a:pPr>
            <a:r>
              <a:rPr lang="ru-RU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Баку </a:t>
            </a:r>
            <a:r>
              <a:rPr lang="en-US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27 </a:t>
            </a:r>
            <a:r>
              <a:rPr lang="ru-RU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июня </a:t>
            </a:r>
            <a:r>
              <a:rPr lang="en-US" b="1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2016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67544" y="3172326"/>
            <a:ext cx="8280920" cy="1692771"/>
          </a:xfrm>
        </p:spPr>
        <p:txBody>
          <a:bodyPr/>
          <a:lstStyle/>
          <a:p>
            <a:pPr>
              <a:defRPr/>
            </a:pPr>
            <a:r>
              <a:rPr lang="en-US" sz="5000" b="1" cap="none" dirty="0" smtClean="0">
                <a:solidFill>
                  <a:srgbClr val="E8D230"/>
                </a:solidFill>
                <a:latin typeface="Arial" pitchFamily="34" charset="0"/>
                <a:ea typeface="+mn-ea"/>
                <a:cs typeface="Arial" pitchFamily="34" charset="0"/>
              </a:rPr>
              <a:t>Thank you</a:t>
            </a:r>
            <a:br>
              <a:rPr lang="en-US" sz="5000" b="1" cap="none" dirty="0" smtClean="0">
                <a:solidFill>
                  <a:srgbClr val="E8D230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en-GB" sz="5400" dirty="0" smtClean="0">
                <a:effectLst/>
              </a:rPr>
              <a:t>C</a:t>
            </a:r>
            <a:r>
              <a:rPr lang="az-Cyrl-AZ" sz="5400" dirty="0" smtClean="0">
                <a:effectLst/>
              </a:rPr>
              <a:t>пасибо</a:t>
            </a:r>
            <a:endParaRPr lang="en-GB" sz="5000" b="1" cap="none" dirty="0">
              <a:solidFill>
                <a:srgbClr val="E8D2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2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Самый большой объем торговли после энергетического сырья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2525" y="1605955"/>
            <a:ext cx="4181476" cy="36952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7569" y="1466925"/>
            <a:ext cx="4829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Энергетическое сырье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16% </a:t>
            </a:r>
            <a:b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(3,209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триллиона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7569" y="2306433"/>
            <a:ext cx="48299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b="1" dirty="0" err="1"/>
              <a:t>Доля</a:t>
            </a:r>
            <a:r>
              <a:rPr lang="en-US" sz="2400" b="1" dirty="0"/>
              <a:t> </a:t>
            </a:r>
            <a:r>
              <a:rPr lang="en-US" sz="2400" b="1" dirty="0" err="1"/>
              <a:t>электроники</a:t>
            </a:r>
            <a:r>
              <a:rPr lang="en-US" sz="2400" b="1" dirty="0"/>
              <a:t> и  </a:t>
            </a:r>
            <a:r>
              <a:rPr lang="en-US" sz="2400" b="1" dirty="0" err="1"/>
              <a:t>электротехники</a:t>
            </a:r>
            <a:r>
              <a:rPr lang="en-US" sz="2400" b="1" dirty="0"/>
              <a:t> </a:t>
            </a: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 мировом объеме торговли</a:t>
            </a:r>
            <a:r>
              <a:rPr 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12% </a:t>
            </a: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(*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2,382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триллиона долларов США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365104"/>
            <a:ext cx="482990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Автотранспортные средства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7.2% </a:t>
            </a:r>
            <a:b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(1,390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триллиона долларов США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Мода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2.5%</a:t>
            </a:r>
            <a:b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(0,473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триллиона долларов США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* не включая осветительные приборы, оптическую электронику, фото приборы, медицинские приборы, авиационные приборы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58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3-eu5.ixquick.com/cgi-bin/serveimage?url=http:%2F%2Fwww.mapsofworld.com%2Fworld-political-map-2000px.jpg&amp;sp=0a1b68ba6b31fb5c9d25c3a433f7bd2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36308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5536" y="1052736"/>
            <a:ext cx="9174253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pPr algn="ctr"/>
            <a:r>
              <a:rPr lang="ru-RU" sz="5000" b="1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Слишком много национальных различий</a:t>
            </a:r>
            <a:endParaRPr lang="en-US" sz="5000" b="1" dirty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83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39391" y="1521766"/>
            <a:ext cx="5716785" cy="5003578"/>
          </a:xfrm>
        </p:spPr>
        <p:txBody>
          <a:bodyPr>
            <a:normAutofit fontScale="92500"/>
          </a:bodyPr>
          <a:lstStyle/>
          <a:p>
            <a:r>
              <a:rPr lang="ru-RU" sz="3000" dirty="0" smtClean="0">
                <a:latin typeface="Arial" pitchFamily="34" charset="0"/>
                <a:cs typeface="Arial" pitchFamily="34" charset="0"/>
              </a:rPr>
              <a:t>Требует использования повсеместно принятых, гармонизированных правил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Международные стандарты способствуют трансграничной торговле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err="1"/>
              <a:t>Позволяют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оправдывать ожидания покупателей и продавцов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1325563"/>
          </a:xfrm>
        </p:spPr>
        <p:txBody>
          <a:bodyPr/>
          <a:lstStyle/>
          <a:p>
            <a:r>
              <a:rPr lang="ru-RU" dirty="0" smtClean="0"/>
              <a:t>Доступ к мировому рынку</a:t>
            </a:r>
            <a:endParaRPr lang="en-GB" dirty="0"/>
          </a:p>
        </p:txBody>
      </p:sp>
      <p:pic>
        <p:nvPicPr>
          <p:cNvPr id="7" name="Picture 2" descr="T:\MARKETING\Images and Photos\Thematic_photos\General concepts\world_in_hand flip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444208" y="1700809"/>
            <a:ext cx="2727548" cy="212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53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Дрезденское соглашение </a:t>
            </a:r>
            <a:r>
              <a:rPr lang="de-DE" dirty="0" smtClean="0"/>
              <a:t>– </a:t>
            </a:r>
            <a:r>
              <a:rPr lang="de-DE" dirty="0"/>
              <a:t/>
            </a:r>
            <a:br>
              <a:rPr lang="de-DE" dirty="0"/>
            </a:br>
            <a:r>
              <a:rPr lang="ru-RU" dirty="0" smtClean="0"/>
              <a:t>история успеха с 1996 г.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С</a:t>
            </a:r>
            <a:r>
              <a:rPr lang="en-US" sz="2800" dirty="0" smtClean="0"/>
              <a:t>1996 </a:t>
            </a:r>
            <a:r>
              <a:rPr lang="ru-RU" sz="2800" dirty="0" smtClean="0"/>
              <a:t>года Дрезденское соглашение регулирует процесс принятия стандартов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/>
            </a:r>
            <a:br>
              <a:rPr lang="en-US" sz="2800" dirty="0" smtClean="0">
                <a:sym typeface="Wingdings" panose="05000000000000000000" pitchFamily="2" charset="2"/>
              </a:rPr>
            </a:br>
            <a:r>
              <a:rPr lang="en-US" sz="2800" dirty="0" smtClean="0">
                <a:sym typeface="Wingdings" panose="05000000000000000000" pitchFamily="2" charset="2"/>
              </a:rPr>
              <a:t></a:t>
            </a:r>
            <a:r>
              <a:rPr lang="ru-RU" sz="2400" dirty="0" smtClean="0"/>
              <a:t>более </a:t>
            </a:r>
            <a:r>
              <a:rPr lang="en-US" sz="2400" dirty="0" smtClean="0"/>
              <a:t>80</a:t>
            </a:r>
            <a:r>
              <a:rPr lang="en-US" sz="2400" dirty="0"/>
              <a:t>% </a:t>
            </a:r>
            <a:r>
              <a:rPr lang="ru-RU" sz="2400" dirty="0" smtClean="0"/>
              <a:t>европейских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</a:t>
            </a:r>
            <a:r>
              <a:rPr lang="ru-RU" sz="2400" dirty="0" smtClean="0"/>
              <a:t>стандартов это стандарты МЭК</a:t>
            </a:r>
            <a:endParaRPr lang="en-US" sz="2400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06284204"/>
              </p:ext>
            </p:extLst>
          </p:nvPr>
        </p:nvGraphicFramePr>
        <p:xfrm>
          <a:off x="4485478" y="2493458"/>
          <a:ext cx="568863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8" cstate="print"/>
          <a:srcRect r="27747"/>
          <a:stretch/>
        </p:blipFill>
        <p:spPr>
          <a:xfrm>
            <a:off x="755576" y="3818068"/>
            <a:ext cx="3431593" cy="227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 descr="IEC logo RV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8424" y="6093296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-140034" y="404664"/>
            <a:ext cx="8915714" cy="1728192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dirty="0" smtClean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GB" sz="4800" dirty="0" smtClean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ru-RU" sz="4800" dirty="0" smtClean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МЭК-МГС</a:t>
            </a:r>
            <a:r>
              <a:rPr lang="ru-RU" sz="4800" dirty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dirty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GB" sz="4800" dirty="0" smtClean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ru-RU" sz="4800" dirty="0" smtClean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Сочинское </a:t>
            </a:r>
            <a:r>
              <a:rPr lang="ru-RU" sz="4800" dirty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соглашение 2014</a:t>
            </a:r>
            <a:br>
              <a:rPr lang="ru-RU" sz="4800" dirty="0">
                <a:ln w="11430">
                  <a:solidFill>
                    <a:schemeClr val="tx2"/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fr-CH" sz="4800" dirty="0">
              <a:ln w="11430">
                <a:solidFill>
                  <a:schemeClr val="tx2"/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19" y="2560866"/>
            <a:ext cx="547260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32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95536" y="1700808"/>
            <a:ext cx="8280920" cy="5157192"/>
          </a:xfrm>
        </p:spPr>
        <p:txBody>
          <a:bodyPr>
            <a:noAutofit/>
          </a:bodyPr>
          <a:lstStyle/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400" dirty="0" smtClean="0">
                <a:solidFill>
                  <a:srgbClr val="58585A"/>
                </a:solidFill>
              </a:rPr>
              <a:t>Стандарт уже существует</a:t>
            </a: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endParaRPr lang="ru-RU" sz="2400" dirty="0" smtClean="0">
              <a:solidFill>
                <a:srgbClr val="58585A"/>
              </a:solidFill>
            </a:endParaRP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400" dirty="0" smtClean="0">
                <a:solidFill>
                  <a:srgbClr val="58585A"/>
                </a:solidFill>
              </a:rPr>
              <a:t>Автоматически обновляется</a:t>
            </a: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endParaRPr lang="ru-RU" sz="2400" dirty="0" smtClean="0">
              <a:solidFill>
                <a:srgbClr val="58585A"/>
              </a:solidFill>
            </a:endParaRP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400" dirty="0" smtClean="0">
                <a:solidFill>
                  <a:srgbClr val="58585A"/>
                </a:solidFill>
              </a:rPr>
              <a:t>Отражает самый современный международный консенсус</a:t>
            </a: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endParaRPr lang="ru-RU" sz="2400" dirty="0" smtClean="0">
              <a:solidFill>
                <a:srgbClr val="58585A"/>
              </a:solidFill>
            </a:endParaRP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400" dirty="0" smtClean="0">
                <a:solidFill>
                  <a:srgbClr val="58585A"/>
                </a:solidFill>
              </a:rPr>
              <a:t>Дешевый, быстрый, простой в использовании</a:t>
            </a: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endParaRPr lang="ru-RU" sz="2400" dirty="0" smtClean="0">
              <a:solidFill>
                <a:srgbClr val="58585A"/>
              </a:solidFill>
            </a:endParaRPr>
          </a:p>
          <a:p>
            <a:pPr defTabSz="179388" fontAlgn="ctr">
              <a:lnSpc>
                <a:spcPct val="80000"/>
              </a:lnSpc>
              <a:buClr>
                <a:srgbClr val="58585A"/>
              </a:buClr>
              <a:buSzPct val="100000"/>
              <a:defRPr/>
            </a:pPr>
            <a:r>
              <a:rPr lang="ru-RU" sz="2400" dirty="0" smtClean="0">
                <a:solidFill>
                  <a:srgbClr val="58585A"/>
                </a:solidFill>
              </a:rPr>
              <a:t>Позволяет  избежать длительного процесса разработки нового стандарта, который не будет признанным и может и вовсе оказаться попыткой «изобрести колесо»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7</a:t>
            </a:fld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3"/>
            <a:ext cx="8280000" cy="1008112"/>
          </a:xfrm>
        </p:spPr>
        <p:txBody>
          <a:bodyPr/>
          <a:lstStyle/>
          <a:p>
            <a:r>
              <a:rPr lang="ru-RU" sz="3600" dirty="0" smtClean="0"/>
              <a:t>Преимущества использования международных стандартов МЭК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3408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95536" y="1556792"/>
            <a:ext cx="8496944" cy="5301208"/>
          </a:xfrm>
        </p:spPr>
        <p:txBody>
          <a:bodyPr>
            <a:noAutofit/>
          </a:bodyPr>
          <a:lstStyle/>
          <a:p>
            <a:pPr marL="355600" indent="-355600" defTabSz="179388" eaLnBrk="1" fontAlgn="ctr" hangingPunct="1">
              <a:buClr>
                <a:srgbClr val="58585A"/>
              </a:buClr>
              <a:buSzPct val="100000"/>
            </a:pPr>
            <a:r>
              <a:rPr lang="ru-RU" sz="2400" kern="1200" dirty="0" smtClean="0">
                <a:solidFill>
                  <a:srgbClr val="58585A"/>
                </a:solidFill>
              </a:rPr>
              <a:t>МС </a:t>
            </a:r>
            <a:r>
              <a:rPr lang="en-ZA" sz="2400" kern="1200" dirty="0" smtClean="0">
                <a:solidFill>
                  <a:srgbClr val="58585A"/>
                </a:solidFill>
              </a:rPr>
              <a:t>(</a:t>
            </a:r>
            <a:r>
              <a:rPr lang="ru-RU" sz="2400" kern="1200" dirty="0" smtClean="0">
                <a:solidFill>
                  <a:srgbClr val="58585A"/>
                </a:solidFill>
              </a:rPr>
              <a:t>международные стандарты</a:t>
            </a:r>
            <a:r>
              <a:rPr lang="en-ZA" sz="2400" kern="1200" dirty="0" smtClean="0">
                <a:solidFill>
                  <a:srgbClr val="58585A"/>
                </a:solidFill>
              </a:rPr>
              <a:t>) </a:t>
            </a:r>
            <a:r>
              <a:rPr lang="ru-RU" sz="2400" kern="1200" dirty="0" smtClean="0">
                <a:solidFill>
                  <a:srgbClr val="58585A"/>
                </a:solidFill>
              </a:rPr>
              <a:t> могут быть приняты</a:t>
            </a:r>
            <a:endParaRPr lang="en-ZA" sz="2400" kern="1200" dirty="0" smtClean="0">
              <a:solidFill>
                <a:srgbClr val="58585A"/>
              </a:solidFill>
            </a:endParaRPr>
          </a:p>
          <a:p>
            <a:pPr marL="822325" lvl="1" indent="-355600" defTabSz="179388" fontAlgn="ctr">
              <a:buClr>
                <a:srgbClr val="58585A"/>
              </a:buClr>
              <a:buSzPct val="100000"/>
            </a:pPr>
            <a:r>
              <a:rPr lang="ru-RU" sz="2000" kern="1200" dirty="0" smtClean="0">
                <a:solidFill>
                  <a:srgbClr val="58585A"/>
                </a:solidFill>
              </a:rPr>
              <a:t>Компаниями</a:t>
            </a:r>
            <a:r>
              <a:rPr lang="en-ZA" sz="2000" kern="1200" dirty="0" smtClean="0">
                <a:solidFill>
                  <a:srgbClr val="58585A"/>
                </a:solidFill>
              </a:rPr>
              <a:t>, </a:t>
            </a:r>
            <a:r>
              <a:rPr lang="ru-RU" sz="2000" kern="1200" dirty="0" smtClean="0">
                <a:solidFill>
                  <a:srgbClr val="58585A"/>
                </a:solidFill>
              </a:rPr>
              <a:t>объединениями компаний</a:t>
            </a:r>
            <a:r>
              <a:rPr lang="en-ZA" sz="2000" kern="1200" dirty="0" smtClean="0">
                <a:solidFill>
                  <a:srgbClr val="58585A"/>
                </a:solidFill>
              </a:rPr>
              <a:t>…</a:t>
            </a:r>
          </a:p>
          <a:p>
            <a:pPr marL="822325" lvl="1" indent="-355600" defTabSz="179388" fontAlgn="ctr">
              <a:buClr>
                <a:srgbClr val="58585A"/>
              </a:buClr>
              <a:buSzPct val="100000"/>
            </a:pPr>
            <a:r>
              <a:rPr lang="ru-RU" sz="2000" kern="1200" dirty="0" smtClean="0">
                <a:solidFill>
                  <a:srgbClr val="58585A"/>
                </a:solidFill>
              </a:rPr>
              <a:t>На национальном уровне</a:t>
            </a:r>
            <a:endParaRPr lang="en-ZA" sz="2000" dirty="0">
              <a:solidFill>
                <a:srgbClr val="58585A"/>
              </a:solidFill>
            </a:endParaRPr>
          </a:p>
          <a:p>
            <a:pPr marL="822325" lvl="1" indent="-355600" defTabSz="179388" fontAlgn="ctr">
              <a:buClr>
                <a:srgbClr val="58585A"/>
              </a:buClr>
              <a:buSzPct val="100000"/>
            </a:pPr>
            <a:r>
              <a:rPr lang="ru-RU" sz="2000" kern="1200" dirty="0" smtClean="0">
                <a:solidFill>
                  <a:srgbClr val="58585A"/>
                </a:solidFill>
              </a:rPr>
              <a:t>На региональном уровне</a:t>
            </a:r>
            <a:endParaRPr lang="en-ZA" sz="2000" kern="1200" dirty="0">
              <a:solidFill>
                <a:srgbClr val="58585A"/>
              </a:solidFill>
            </a:endParaRPr>
          </a:p>
          <a:p>
            <a:pPr marL="355600" indent="-355600" defTabSz="179388" fontAlgn="ctr">
              <a:buClr>
                <a:srgbClr val="58585A"/>
              </a:buClr>
              <a:buSzPct val="100000"/>
            </a:pPr>
            <a:r>
              <a:rPr lang="ru-RU" sz="2400" dirty="0" smtClean="0">
                <a:solidFill>
                  <a:srgbClr val="58585A"/>
                </a:solidFill>
              </a:rPr>
              <a:t>На МС </a:t>
            </a:r>
            <a:r>
              <a:rPr lang="en-ZA" sz="2400" dirty="0" smtClean="0">
                <a:solidFill>
                  <a:srgbClr val="58585A"/>
                </a:solidFill>
              </a:rPr>
              <a:t>(</a:t>
            </a:r>
            <a:r>
              <a:rPr lang="ru-RU" sz="2400" dirty="0" smtClean="0">
                <a:solidFill>
                  <a:srgbClr val="58585A"/>
                </a:solidFill>
              </a:rPr>
              <a:t>международные стандарты</a:t>
            </a:r>
            <a:r>
              <a:rPr lang="en-ZA" sz="2400" dirty="0" smtClean="0">
                <a:solidFill>
                  <a:srgbClr val="58585A"/>
                </a:solidFill>
              </a:rPr>
              <a:t>) </a:t>
            </a:r>
            <a:r>
              <a:rPr lang="ru-RU" sz="2400" dirty="0" smtClean="0">
                <a:solidFill>
                  <a:srgbClr val="58585A"/>
                </a:solidFill>
              </a:rPr>
              <a:t> могут быть ссылки</a:t>
            </a:r>
          </a:p>
          <a:p>
            <a:pPr marL="822325" lvl="1" indent="-355600" defTabSz="179388" fontAlgn="ctr">
              <a:buClr>
                <a:srgbClr val="58585A"/>
              </a:buClr>
              <a:buSzPct val="100000"/>
            </a:pPr>
            <a:r>
              <a:rPr lang="ru-RU" sz="2000" kern="1200" dirty="0" smtClean="0">
                <a:solidFill>
                  <a:srgbClr val="58585A"/>
                </a:solidFill>
              </a:rPr>
              <a:t>В процедурах компаний</a:t>
            </a:r>
            <a:r>
              <a:rPr lang="en-ZA" sz="2000" kern="1200" dirty="0" smtClean="0">
                <a:solidFill>
                  <a:srgbClr val="58585A"/>
                </a:solidFill>
              </a:rPr>
              <a:t>, </a:t>
            </a:r>
            <a:r>
              <a:rPr lang="ru-RU" sz="2000" kern="1200" dirty="0" smtClean="0">
                <a:solidFill>
                  <a:srgbClr val="58585A"/>
                </a:solidFill>
              </a:rPr>
              <a:t>маркетинговой литературе</a:t>
            </a:r>
            <a:r>
              <a:rPr lang="en-ZA" sz="2000" kern="1200" dirty="0" smtClean="0">
                <a:solidFill>
                  <a:srgbClr val="58585A"/>
                </a:solidFill>
              </a:rPr>
              <a:t>…</a:t>
            </a:r>
          </a:p>
          <a:p>
            <a:pPr marL="822325" lvl="1" indent="-355600" defTabSz="179388" fontAlgn="ctr">
              <a:buClr>
                <a:srgbClr val="58585A"/>
              </a:buClr>
              <a:buSzPct val="100000"/>
            </a:pPr>
            <a:r>
              <a:rPr lang="ru-RU" sz="2000" kern="1200" dirty="0" smtClean="0">
                <a:solidFill>
                  <a:srgbClr val="58585A"/>
                </a:solidFill>
              </a:rPr>
              <a:t>В прочих стандартах </a:t>
            </a:r>
            <a:r>
              <a:rPr lang="en-ZA" sz="2000" kern="1200" dirty="0" smtClean="0">
                <a:solidFill>
                  <a:srgbClr val="58585A"/>
                </a:solidFill>
              </a:rPr>
              <a:t>(</a:t>
            </a:r>
            <a:r>
              <a:rPr lang="ru-RU" sz="2000" kern="1200" dirty="0" smtClean="0">
                <a:solidFill>
                  <a:srgbClr val="58585A"/>
                </a:solidFill>
              </a:rPr>
              <a:t>национальных, региональных, международных</a:t>
            </a:r>
            <a:r>
              <a:rPr lang="en-ZA" sz="2000" kern="1200" dirty="0" smtClean="0">
                <a:solidFill>
                  <a:srgbClr val="58585A"/>
                </a:solidFill>
              </a:rPr>
              <a:t>)</a:t>
            </a:r>
          </a:p>
          <a:p>
            <a:pPr marL="822325" lvl="1" indent="-355600" defTabSz="179388" fontAlgn="ctr">
              <a:buClr>
                <a:srgbClr val="58585A"/>
              </a:buClr>
              <a:buSzPct val="100000"/>
            </a:pPr>
            <a:r>
              <a:rPr lang="ru-RU" sz="2000" kern="1200" dirty="0" smtClean="0">
                <a:solidFill>
                  <a:srgbClr val="58585A"/>
                </a:solidFill>
              </a:rPr>
              <a:t>В технических регламентах</a:t>
            </a:r>
            <a:endParaRPr lang="en-ZA" sz="2000" kern="1200" dirty="0">
              <a:solidFill>
                <a:srgbClr val="58585A"/>
              </a:solidFill>
            </a:endParaRPr>
          </a:p>
          <a:p>
            <a:pPr defTabSz="179388" eaLnBrk="1" fontAlgn="ctr" hangingPunct="1">
              <a:buClr>
                <a:srgbClr val="58585A"/>
              </a:buClr>
              <a:buSzPct val="100000"/>
            </a:pPr>
            <a:r>
              <a:rPr lang="ru-RU" sz="2400" kern="1200" dirty="0" smtClean="0">
                <a:solidFill>
                  <a:srgbClr val="58585A"/>
                </a:solidFill>
              </a:rPr>
              <a:t>В одних странах МС могут быть использованы напрямую</a:t>
            </a:r>
            <a:endParaRPr lang="en-ZA" sz="2400" kern="1200" dirty="0">
              <a:solidFill>
                <a:srgbClr val="58585A"/>
              </a:solidFill>
            </a:endParaRPr>
          </a:p>
          <a:p>
            <a:pPr defTabSz="179388" eaLnBrk="1" fontAlgn="ctr" hangingPunct="1">
              <a:buClr>
                <a:srgbClr val="58585A"/>
              </a:buClr>
              <a:buSzPct val="100000"/>
            </a:pPr>
            <a:r>
              <a:rPr lang="ru-RU" sz="2400" kern="1200" dirty="0" smtClean="0">
                <a:solidFill>
                  <a:srgbClr val="58585A"/>
                </a:solidFill>
              </a:rPr>
              <a:t>В других они должны быть вначале приняты в качестве национальных стандартов</a:t>
            </a:r>
            <a:endParaRPr lang="en-ZA" sz="2400" kern="1200" dirty="0">
              <a:solidFill>
                <a:srgbClr val="58585A"/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8</a:t>
            </a:fld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Принятие и ссылка на международные стандарты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0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1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95536" y="1988840"/>
            <a:ext cx="8280920" cy="3960440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0"/>
              </a:spcBef>
              <a:spcAft>
                <a:spcPts val="1000"/>
              </a:spcAft>
              <a:buFontTx/>
              <a:buNone/>
              <a:defRPr/>
            </a:pPr>
            <a:r>
              <a:rPr lang="ru-RU" sz="2800" kern="1200" dirty="0" smtClean="0">
                <a:solidFill>
                  <a:srgbClr val="58585A"/>
                </a:solidFill>
              </a:rPr>
              <a:t>ИСО</a:t>
            </a:r>
            <a:r>
              <a:rPr lang="en-US" sz="2800" kern="1200" dirty="0" smtClean="0">
                <a:solidFill>
                  <a:srgbClr val="58585A"/>
                </a:solidFill>
              </a:rPr>
              <a:t>/</a:t>
            </a:r>
            <a:r>
              <a:rPr lang="ru-RU" sz="2800" kern="1200" dirty="0" smtClean="0">
                <a:solidFill>
                  <a:srgbClr val="58585A"/>
                </a:solidFill>
              </a:rPr>
              <a:t>МЭК</a:t>
            </a:r>
            <a:r>
              <a:rPr lang="en-US" sz="2800" kern="1200" dirty="0" smtClean="0">
                <a:solidFill>
                  <a:srgbClr val="58585A"/>
                </a:solidFill>
              </a:rPr>
              <a:t> </a:t>
            </a:r>
            <a:r>
              <a:rPr lang="ru-RU" sz="2800" kern="1200" dirty="0" smtClean="0">
                <a:solidFill>
                  <a:srgbClr val="58585A"/>
                </a:solidFill>
              </a:rPr>
              <a:t>Руководство </a:t>
            </a:r>
            <a:r>
              <a:rPr lang="en-US" sz="2800" kern="1200" dirty="0" smtClean="0">
                <a:solidFill>
                  <a:srgbClr val="58585A"/>
                </a:solidFill>
              </a:rPr>
              <a:t>21:2005</a:t>
            </a:r>
            <a:endParaRPr lang="en-US" sz="2800" kern="1200" dirty="0">
              <a:solidFill>
                <a:srgbClr val="58585A"/>
              </a:solidFill>
            </a:endParaRPr>
          </a:p>
          <a:p>
            <a:pPr marL="0" indent="0" eaLnBrk="1" hangingPunct="1">
              <a:spcBef>
                <a:spcPts val="1000"/>
              </a:spcBef>
              <a:spcAft>
                <a:spcPts val="1000"/>
              </a:spcAft>
              <a:buFontTx/>
              <a:buNone/>
              <a:defRPr/>
            </a:pPr>
            <a:r>
              <a:rPr lang="ru-RU" sz="2800" i="1" kern="1200" dirty="0" smtClean="0">
                <a:solidFill>
                  <a:srgbClr val="58585A"/>
                </a:solidFill>
              </a:rPr>
              <a:t>Принятие международных стандартов на национальном либо региональном уровне</a:t>
            </a:r>
            <a:endParaRPr lang="en-US" sz="2800" i="1" kern="1200" dirty="0" smtClean="0">
              <a:solidFill>
                <a:srgbClr val="58585A"/>
              </a:solidFill>
            </a:endParaRPr>
          </a:p>
          <a:p>
            <a:pPr defTabSz="453600" eaLnBrk="1" hangingPunct="1">
              <a:spcBef>
                <a:spcPts val="1000"/>
              </a:spcBef>
              <a:spcAft>
                <a:spcPts val="1000"/>
              </a:spcAft>
              <a:defRPr/>
            </a:pPr>
            <a:r>
              <a:rPr lang="ru-RU" sz="2400" i="1" kern="1200" dirty="0" smtClean="0">
                <a:solidFill>
                  <a:srgbClr val="58585A"/>
                </a:solidFill>
              </a:rPr>
              <a:t>Часть </a:t>
            </a:r>
            <a:r>
              <a:rPr lang="en-US" sz="2400" i="1" kern="1200" dirty="0" smtClean="0">
                <a:solidFill>
                  <a:srgbClr val="58585A"/>
                </a:solidFill>
              </a:rPr>
              <a:t>1</a:t>
            </a:r>
            <a:r>
              <a:rPr lang="en-US" sz="2400" i="1" kern="1200" dirty="0">
                <a:solidFill>
                  <a:srgbClr val="58585A"/>
                </a:solidFill>
              </a:rPr>
              <a:t>: </a:t>
            </a:r>
            <a:r>
              <a:rPr lang="ru-RU" sz="2400" i="1" kern="1200" dirty="0" smtClean="0">
                <a:solidFill>
                  <a:srgbClr val="58585A"/>
                </a:solidFill>
              </a:rPr>
              <a:t>Принятие международных стандартов</a:t>
            </a:r>
            <a:endParaRPr lang="en-US" sz="2400" i="1" kern="1200" dirty="0" smtClean="0">
              <a:solidFill>
                <a:srgbClr val="58585A"/>
              </a:solidFill>
            </a:endParaRPr>
          </a:p>
          <a:p>
            <a:pPr defTabSz="453600">
              <a:spcBef>
                <a:spcPts val="1000"/>
              </a:spcBef>
              <a:spcAft>
                <a:spcPts val="1000"/>
              </a:spcAft>
              <a:defRPr/>
            </a:pPr>
            <a:r>
              <a:rPr lang="ru-RU" sz="2400" i="1" kern="1200" dirty="0" smtClean="0">
                <a:solidFill>
                  <a:srgbClr val="58585A"/>
                </a:solidFill>
              </a:rPr>
              <a:t>Часть </a:t>
            </a:r>
            <a:r>
              <a:rPr lang="en-US" sz="2400" i="1" kern="1200" dirty="0" smtClean="0">
                <a:solidFill>
                  <a:srgbClr val="58585A"/>
                </a:solidFill>
              </a:rPr>
              <a:t>2</a:t>
            </a:r>
            <a:r>
              <a:rPr lang="en-US" sz="2400" i="1" kern="1200" dirty="0">
                <a:solidFill>
                  <a:srgbClr val="58585A"/>
                </a:solidFill>
              </a:rPr>
              <a:t>: </a:t>
            </a:r>
            <a:r>
              <a:rPr lang="ru-RU" sz="2400" i="1" dirty="0" smtClean="0">
                <a:solidFill>
                  <a:srgbClr val="58585A"/>
                </a:solidFill>
              </a:rPr>
              <a:t>Принятие международных</a:t>
            </a:r>
            <a:r>
              <a:rPr lang="en-GB" sz="2400" i="1" dirty="0" smtClean="0">
                <a:solidFill>
                  <a:srgbClr val="58585A"/>
                </a:solidFill>
              </a:rPr>
              <a:t> </a:t>
            </a:r>
            <a:r>
              <a:rPr lang="ru-RU" sz="2400" i="1" dirty="0" smtClean="0">
                <a:solidFill>
                  <a:srgbClr val="58585A"/>
                </a:solidFill>
              </a:rPr>
              <a:t>документов, кроме международных</a:t>
            </a:r>
            <a:r>
              <a:rPr lang="en-GB" sz="2400" i="1" dirty="0" smtClean="0">
                <a:solidFill>
                  <a:srgbClr val="58585A"/>
                </a:solidFill>
              </a:rPr>
              <a:t> </a:t>
            </a:r>
            <a:r>
              <a:rPr lang="ru-RU" sz="2400" i="1" dirty="0" smtClean="0">
                <a:solidFill>
                  <a:srgbClr val="58585A"/>
                </a:solidFill>
              </a:rPr>
              <a:t>стандартов</a:t>
            </a:r>
            <a:endParaRPr lang="en-US" sz="2400" i="1" kern="1200" dirty="0">
              <a:solidFill>
                <a:srgbClr val="58585A"/>
              </a:solidFill>
            </a:endParaRPr>
          </a:p>
        </p:txBody>
      </p:sp>
      <p:pic>
        <p:nvPicPr>
          <p:cNvPr id="36867" name="Picture 4" descr="logos_ISO_officiel_ble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816" y="0"/>
            <a:ext cx="1656184" cy="164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5" descr="IEC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0"/>
            <a:ext cx="1643040" cy="163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 bwMode="auto">
          <a:xfrm>
            <a:off x="7990640" y="6507663"/>
            <a:ext cx="187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fld id="{2C3F5D08-04AE-41F7-B038-959F6EDF7427}" type="slidenum">
              <a:rPr lang="en-GB" smtClean="0">
                <a:solidFill>
                  <a:schemeClr val="bg2"/>
                </a:solidFill>
              </a:rPr>
              <a:pPr/>
              <a:t>9</a:t>
            </a:fld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040560" cy="1325563"/>
          </a:xfrm>
        </p:spPr>
        <p:txBody>
          <a:bodyPr/>
          <a:lstStyle/>
          <a:p>
            <a:r>
              <a:rPr lang="ru-RU" sz="3600" dirty="0" smtClean="0"/>
              <a:t>Как принять стандарт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80160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_IEC_chips">
  <a:themeElements>
    <a:clrScheme name="IEC-Jae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BBB59"/>
      </a:accent1>
      <a:accent2>
        <a:srgbClr val="002060"/>
      </a:accent2>
      <a:accent3>
        <a:srgbClr val="FFFF00"/>
      </a:accent3>
      <a:accent4>
        <a:srgbClr val="003300"/>
      </a:accent4>
      <a:accent5>
        <a:srgbClr val="FFFFFF"/>
      </a:accent5>
      <a:accent6>
        <a:srgbClr val="996633"/>
      </a:accent6>
      <a:hlink>
        <a:srgbClr val="0000FF"/>
      </a:hlink>
      <a:folHlink>
        <a:srgbClr val="800080"/>
      </a:folHlink>
    </a:clrScheme>
    <a:fontScheme name="IEC-Ja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ew 2013_chips_Test 19.09.2013.potx" id="{C2340E39-8B8C-49C6-8C2A-0CEBFD3C4943}" vid="{D6445C84-EC53-4790-8715-6B0835C1A7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2013_IEC_chips</Template>
  <TotalTime>2687</TotalTime>
  <Words>1250</Words>
  <Application>Microsoft Office PowerPoint</Application>
  <PresentationFormat>On-screen Show (4:3)</PresentationFormat>
  <Paragraphs>179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2013_IEC_chips</vt:lpstr>
      <vt:lpstr>Принятие международных стандартов МЭК на региональном и национальном уровнях</vt:lpstr>
      <vt:lpstr>Самый большой объем торговли после энергетического сырья</vt:lpstr>
      <vt:lpstr>PowerPoint Presentation</vt:lpstr>
      <vt:lpstr>Доступ к мировому рынку</vt:lpstr>
      <vt:lpstr>Дрезденское соглашение –  история успеха с 1996 г.</vt:lpstr>
      <vt:lpstr>  МЭК-МГС  Сочинское соглашение 2014 </vt:lpstr>
      <vt:lpstr>Преимущества использования международных стандартов МЭК</vt:lpstr>
      <vt:lpstr>Принятие и ссылка на международные стандарты</vt:lpstr>
      <vt:lpstr>Как принять стандарт</vt:lpstr>
      <vt:lpstr>Что такое принятие?</vt:lpstr>
      <vt:lpstr>Три степени соответствия</vt:lpstr>
      <vt:lpstr>Заявление о принятии МС МЭК подается на сайте http://std.iec.ch/adoptions </vt:lpstr>
      <vt:lpstr>Принятие международных стандартов МЭК для аффилированных стран</vt:lpstr>
      <vt:lpstr>Как получить документы для принятия из первоисточника</vt:lpstr>
      <vt:lpstr>Политика продаж МЭК в отношении принятия на национальном уровне </vt:lpstr>
      <vt:lpstr>Thank you Cпасибо</vt:lpstr>
    </vt:vector>
  </TitlesOfParts>
  <Company>International Electrotechnical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IEC Affiliate Country Programme</dc:title>
  <dc:creator>Thomas Robertson</dc:creator>
  <cp:lastModifiedBy>Antoinette Pitteloud</cp:lastModifiedBy>
  <cp:revision>216</cp:revision>
  <cp:lastPrinted>2016-06-24T13:11:44Z</cp:lastPrinted>
  <dcterms:created xsi:type="dcterms:W3CDTF">2014-02-14T07:52:54Z</dcterms:created>
  <dcterms:modified xsi:type="dcterms:W3CDTF">2016-06-26T20:23:39Z</dcterms:modified>
</cp:coreProperties>
</file>